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346" r:id="rId5"/>
    <p:sldId id="347" r:id="rId6"/>
    <p:sldId id="348" r:id="rId7"/>
    <p:sldId id="309" r:id="rId8"/>
    <p:sldId id="349" r:id="rId9"/>
    <p:sldId id="350" r:id="rId10"/>
    <p:sldId id="351" r:id="rId11"/>
    <p:sldId id="35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AC4020-C30A-BBC8-0CCD-D8F0D3195201}" name="Annemarie Roketenetz" initials="AR" userId="S::aroketenetz@ncra.org::e532cf3a-8267-49e1-bec2-f4d6f1432348" providerId="AD"/>
  <p188:author id="{CF46F4C0-81DE-D45A-FB7F-C1F0474AF65F}" name="Gloria Banikas" initials="GB" userId="S::gbanikas@ncra.org::4ae36c24-d62f-4d2d-b3a7-15f056d5b25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ue Capri Brown" initials="RCB" lastIdx="10" clrIdx="0">
    <p:extLst>
      <p:ext uri="{19B8F6BF-5375-455C-9EA6-DF929625EA0E}">
        <p15:presenceInfo xmlns:p15="http://schemas.microsoft.com/office/powerpoint/2012/main" userId="S::rbrown@ncra.org::633bdb17-a478-47ab-b15b-016aaf4a5e3d" providerId="AD"/>
      </p:ext>
    </p:extLst>
  </p:cmAuthor>
  <p:cmAuthor id="2" name="Gloria Banikas" initials="GB" lastIdx="59" clrIdx="1">
    <p:extLst>
      <p:ext uri="{19B8F6BF-5375-455C-9EA6-DF929625EA0E}">
        <p15:presenceInfo xmlns:p15="http://schemas.microsoft.com/office/powerpoint/2012/main" userId="S::gbanikas@ncra.org::4ae36c24-d62f-4d2d-b3a7-15f056d5b251" providerId="AD"/>
      </p:ext>
    </p:extLst>
  </p:cmAuthor>
  <p:cmAuthor id="3" name="Annemarie Roketenetz" initials="AR" lastIdx="21" clrIdx="2">
    <p:extLst>
      <p:ext uri="{19B8F6BF-5375-455C-9EA6-DF929625EA0E}">
        <p15:presenceInfo xmlns:p15="http://schemas.microsoft.com/office/powerpoint/2012/main" userId="S::aroketenetz@ncra.org::e532cf3a-8267-49e1-bec2-f4d6f14323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934"/>
    <p:restoredTop sz="68821" autoAdjust="0"/>
  </p:normalViewPr>
  <p:slideViewPr>
    <p:cSldViewPr snapToGrid="0" snapToObjects="1">
      <p:cViewPr varScale="1">
        <p:scale>
          <a:sx n="44" d="100"/>
          <a:sy n="44" d="100"/>
        </p:scale>
        <p:origin x="1170" y="5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30" tIns="45715" rIns="91430" bIns="45715" rtlCol="0"/>
          <a:lstStyle>
            <a:lvl1pPr algn="r">
              <a:defRPr sz="1200"/>
            </a:lvl1pPr>
          </a:lstStyle>
          <a:p>
            <a:fld id="{FA6BB5F7-8440-4602-8AF7-FEE6A394393A}" type="datetimeFigureOut">
              <a:rPr lang="en-US" smtClean="0"/>
              <a:t>10/8/2024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0" tIns="45715" rIns="91430" bIns="45715"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4"/>
            <a:ext cx="2971800" cy="458787"/>
          </a:xfrm>
          <a:prstGeom prst="rect">
            <a:avLst/>
          </a:prstGeom>
        </p:spPr>
        <p:txBody>
          <a:bodyPr vert="horz" lIns="91430" tIns="45715" rIns="91430" bIns="45715"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30" tIns="45715" rIns="91430" bIns="45715" rtlCol="0" anchor="b"/>
          <a:lstStyle>
            <a:lvl1pPr algn="r">
              <a:defRPr sz="1200"/>
            </a:lvl1pPr>
          </a:lstStyle>
          <a:p>
            <a:fld id="{C3DB3579-EF9C-428D-B448-17CA1F2C7F86}" type="slidenum">
              <a:rPr lang="en-US" smtClean="0"/>
              <a:t>‹#›</a:t>
            </a:fld>
            <a:endParaRPr lang="en-US"/>
          </a:p>
        </p:txBody>
      </p:sp>
    </p:spTree>
    <p:extLst>
      <p:ext uri="{BB962C8B-B14F-4D97-AF65-F5344CB8AC3E}">
        <p14:creationId xmlns:p14="http://schemas.microsoft.com/office/powerpoint/2010/main" val="3069678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B3579-EF9C-428D-B448-17CA1F2C7F86}" type="slidenum">
              <a:rPr lang="en-US" smtClean="0"/>
              <a:t>1</a:t>
            </a:fld>
            <a:endParaRPr lang="en-US"/>
          </a:p>
        </p:txBody>
      </p:sp>
    </p:spTree>
    <p:extLst>
      <p:ext uri="{BB962C8B-B14F-4D97-AF65-F5344CB8AC3E}">
        <p14:creationId xmlns:p14="http://schemas.microsoft.com/office/powerpoint/2010/main" val="3370611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B3579-EF9C-428D-B448-17CA1F2C7F86}" type="slidenum">
              <a:rPr lang="en-US" smtClean="0"/>
              <a:t>2</a:t>
            </a:fld>
            <a:endParaRPr lang="en-US"/>
          </a:p>
        </p:txBody>
      </p:sp>
    </p:spTree>
    <p:extLst>
      <p:ext uri="{BB962C8B-B14F-4D97-AF65-F5344CB8AC3E}">
        <p14:creationId xmlns:p14="http://schemas.microsoft.com/office/powerpoint/2010/main" val="4099907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B3579-EF9C-428D-B448-17CA1F2C7F86}" type="slidenum">
              <a:rPr lang="en-US" smtClean="0"/>
              <a:t>3</a:t>
            </a:fld>
            <a:endParaRPr lang="en-US"/>
          </a:p>
        </p:txBody>
      </p:sp>
    </p:spTree>
    <p:extLst>
      <p:ext uri="{BB962C8B-B14F-4D97-AF65-F5344CB8AC3E}">
        <p14:creationId xmlns:p14="http://schemas.microsoft.com/office/powerpoint/2010/main" val="3822785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3">
              <a:defRPr/>
            </a:pPr>
            <a:endParaRPr lang="en-US" dirty="0"/>
          </a:p>
        </p:txBody>
      </p:sp>
      <p:sp>
        <p:nvSpPr>
          <p:cNvPr id="4" name="Slide Number Placeholder 3"/>
          <p:cNvSpPr>
            <a:spLocks noGrp="1"/>
          </p:cNvSpPr>
          <p:nvPr>
            <p:ph type="sldNum" sz="quarter" idx="5"/>
          </p:nvPr>
        </p:nvSpPr>
        <p:spPr/>
        <p:txBody>
          <a:bodyPr/>
          <a:lstStyle/>
          <a:p>
            <a:fld id="{C3DB3579-EF9C-428D-B448-17CA1F2C7F86}" type="slidenum">
              <a:rPr lang="en-US" smtClean="0"/>
              <a:t>4</a:t>
            </a:fld>
            <a:endParaRPr lang="en-US"/>
          </a:p>
        </p:txBody>
      </p:sp>
    </p:spTree>
    <p:extLst>
      <p:ext uri="{BB962C8B-B14F-4D97-AF65-F5344CB8AC3E}">
        <p14:creationId xmlns:p14="http://schemas.microsoft.com/office/powerpoint/2010/main" val="1205921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3">
              <a:defRPr/>
            </a:pPr>
            <a:endParaRPr lang="en-US" dirty="0"/>
          </a:p>
        </p:txBody>
      </p:sp>
      <p:sp>
        <p:nvSpPr>
          <p:cNvPr id="4" name="Slide Number Placeholder 3"/>
          <p:cNvSpPr>
            <a:spLocks noGrp="1"/>
          </p:cNvSpPr>
          <p:nvPr>
            <p:ph type="sldNum" sz="quarter" idx="5"/>
          </p:nvPr>
        </p:nvSpPr>
        <p:spPr/>
        <p:txBody>
          <a:bodyPr/>
          <a:lstStyle/>
          <a:p>
            <a:fld id="{C3DB3579-EF9C-428D-B448-17CA1F2C7F86}" type="slidenum">
              <a:rPr lang="en-US" smtClean="0"/>
              <a:t>5</a:t>
            </a:fld>
            <a:endParaRPr lang="en-US"/>
          </a:p>
        </p:txBody>
      </p:sp>
    </p:spTree>
    <p:extLst>
      <p:ext uri="{BB962C8B-B14F-4D97-AF65-F5344CB8AC3E}">
        <p14:creationId xmlns:p14="http://schemas.microsoft.com/office/powerpoint/2010/main" val="3421233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3">
              <a:defRPr/>
            </a:pPr>
            <a:endParaRPr lang="en-US" dirty="0"/>
          </a:p>
        </p:txBody>
      </p:sp>
      <p:sp>
        <p:nvSpPr>
          <p:cNvPr id="4" name="Slide Number Placeholder 3"/>
          <p:cNvSpPr>
            <a:spLocks noGrp="1"/>
          </p:cNvSpPr>
          <p:nvPr>
            <p:ph type="sldNum" sz="quarter" idx="5"/>
          </p:nvPr>
        </p:nvSpPr>
        <p:spPr/>
        <p:txBody>
          <a:bodyPr/>
          <a:lstStyle/>
          <a:p>
            <a:fld id="{C3DB3579-EF9C-428D-B448-17CA1F2C7F86}" type="slidenum">
              <a:rPr lang="en-US" smtClean="0"/>
              <a:t>6</a:t>
            </a:fld>
            <a:endParaRPr lang="en-US"/>
          </a:p>
        </p:txBody>
      </p:sp>
    </p:spTree>
    <p:extLst>
      <p:ext uri="{BB962C8B-B14F-4D97-AF65-F5344CB8AC3E}">
        <p14:creationId xmlns:p14="http://schemas.microsoft.com/office/powerpoint/2010/main" val="3250367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3">
              <a:defRPr/>
            </a:pPr>
            <a:endParaRPr lang="en-US" dirty="0"/>
          </a:p>
        </p:txBody>
      </p:sp>
      <p:sp>
        <p:nvSpPr>
          <p:cNvPr id="4" name="Slide Number Placeholder 3"/>
          <p:cNvSpPr>
            <a:spLocks noGrp="1"/>
          </p:cNvSpPr>
          <p:nvPr>
            <p:ph type="sldNum" sz="quarter" idx="5"/>
          </p:nvPr>
        </p:nvSpPr>
        <p:spPr/>
        <p:txBody>
          <a:bodyPr/>
          <a:lstStyle/>
          <a:p>
            <a:fld id="{C3DB3579-EF9C-428D-B448-17CA1F2C7F86}" type="slidenum">
              <a:rPr lang="en-US" smtClean="0"/>
              <a:t>7</a:t>
            </a:fld>
            <a:endParaRPr lang="en-US"/>
          </a:p>
        </p:txBody>
      </p:sp>
    </p:spTree>
    <p:extLst>
      <p:ext uri="{BB962C8B-B14F-4D97-AF65-F5344CB8AC3E}">
        <p14:creationId xmlns:p14="http://schemas.microsoft.com/office/powerpoint/2010/main" val="528516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3">
              <a:defRPr/>
            </a:pPr>
            <a:endParaRPr lang="en-US" dirty="0"/>
          </a:p>
        </p:txBody>
      </p:sp>
      <p:sp>
        <p:nvSpPr>
          <p:cNvPr id="4" name="Slide Number Placeholder 3"/>
          <p:cNvSpPr>
            <a:spLocks noGrp="1"/>
          </p:cNvSpPr>
          <p:nvPr>
            <p:ph type="sldNum" sz="quarter" idx="5"/>
          </p:nvPr>
        </p:nvSpPr>
        <p:spPr/>
        <p:txBody>
          <a:bodyPr/>
          <a:lstStyle/>
          <a:p>
            <a:fld id="{C3DB3579-EF9C-428D-B448-17CA1F2C7F86}" type="slidenum">
              <a:rPr lang="en-US" smtClean="0"/>
              <a:t>8</a:t>
            </a:fld>
            <a:endParaRPr lang="en-US"/>
          </a:p>
        </p:txBody>
      </p:sp>
    </p:spTree>
    <p:extLst>
      <p:ext uri="{BB962C8B-B14F-4D97-AF65-F5344CB8AC3E}">
        <p14:creationId xmlns:p14="http://schemas.microsoft.com/office/powerpoint/2010/main" val="29749463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A5B252E-4E30-C54F-85FF-7EC989BF689E}"/>
              </a:ext>
            </a:extLst>
          </p:cNvPr>
          <p:cNvSpPr/>
          <p:nvPr userDrawn="1"/>
        </p:nvSpPr>
        <p:spPr>
          <a:xfrm>
            <a:off x="-6626" y="4492487"/>
            <a:ext cx="12192000" cy="1928191"/>
          </a:xfrm>
          <a:prstGeom prst="rect">
            <a:avLst/>
          </a:prstGeom>
          <a:gradFill flip="none" rotWithShape="1">
            <a:gsLst>
              <a:gs pos="0">
                <a:schemeClr val="accent1">
                  <a:tint val="66000"/>
                  <a:satMod val="160000"/>
                </a:schemeClr>
              </a:gs>
              <a:gs pos="50000">
                <a:schemeClr val="accent1">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a:extLst>
              <a:ext uri="{FF2B5EF4-FFF2-40B4-BE49-F238E27FC236}">
                <a16:creationId xmlns:a16="http://schemas.microsoft.com/office/drawing/2014/main" id="{B86679A7-3DE2-F141-AB23-7698CF349160}"/>
              </a:ext>
            </a:extLst>
          </p:cNvPr>
          <p:cNvSpPr/>
          <p:nvPr userDrawn="1"/>
        </p:nvSpPr>
        <p:spPr>
          <a:xfrm>
            <a:off x="0" y="0"/>
            <a:ext cx="12192000" cy="5994386"/>
          </a:xfrm>
          <a:custGeom>
            <a:avLst/>
            <a:gdLst>
              <a:gd name="connsiteX0" fmla="*/ 0 w 12192000"/>
              <a:gd name="connsiteY0" fmla="*/ 0 h 5994386"/>
              <a:gd name="connsiteX1" fmla="*/ 12192000 w 12192000"/>
              <a:gd name="connsiteY1" fmla="*/ 0 h 5994386"/>
              <a:gd name="connsiteX2" fmla="*/ 12192000 w 12192000"/>
              <a:gd name="connsiteY2" fmla="*/ 5994386 h 5994386"/>
              <a:gd name="connsiteX3" fmla="*/ 12124240 w 12192000"/>
              <a:gd name="connsiteY3" fmla="*/ 5964219 h 5994386"/>
              <a:gd name="connsiteX4" fmla="*/ 6096000 w 12192000"/>
              <a:gd name="connsiteY4" fmla="*/ 4969565 h 5994386"/>
              <a:gd name="connsiteX5" fmla="*/ 67760 w 12192000"/>
              <a:gd name="connsiteY5" fmla="*/ 5964219 h 5994386"/>
              <a:gd name="connsiteX6" fmla="*/ 0 w 12192000"/>
              <a:gd name="connsiteY6" fmla="*/ 5994386 h 5994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994386">
                <a:moveTo>
                  <a:pt x="0" y="0"/>
                </a:moveTo>
                <a:lnTo>
                  <a:pt x="12192000" y="0"/>
                </a:lnTo>
                <a:lnTo>
                  <a:pt x="12192000" y="5994386"/>
                </a:lnTo>
                <a:lnTo>
                  <a:pt x="12124240" y="5964219"/>
                </a:lnTo>
                <a:cubicBezTo>
                  <a:pt x="10691376" y="5356759"/>
                  <a:pt x="8522926" y="4969565"/>
                  <a:pt x="6096000" y="4969565"/>
                </a:cubicBezTo>
                <a:cubicBezTo>
                  <a:pt x="3669074" y="4969565"/>
                  <a:pt x="1500625" y="5356759"/>
                  <a:pt x="67760" y="5964219"/>
                </a:cubicBezTo>
                <a:lnTo>
                  <a:pt x="0" y="5994386"/>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80F1851B-C01B-D54B-9E6D-851AA817154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838700" y="5270486"/>
            <a:ext cx="2514600" cy="1447800"/>
          </a:xfrm>
          <a:prstGeom prst="rect">
            <a:avLst/>
          </a:prstGeom>
        </p:spPr>
      </p:pic>
      <p:sp>
        <p:nvSpPr>
          <p:cNvPr id="13" name="Rectangle 12">
            <a:extLst>
              <a:ext uri="{FF2B5EF4-FFF2-40B4-BE49-F238E27FC236}">
                <a16:creationId xmlns:a16="http://schemas.microsoft.com/office/drawing/2014/main" id="{98AC53BB-5632-604E-A6EC-60415EE48E35}"/>
              </a:ext>
            </a:extLst>
          </p:cNvPr>
          <p:cNvSpPr/>
          <p:nvPr userDrawn="1"/>
        </p:nvSpPr>
        <p:spPr>
          <a:xfrm>
            <a:off x="-6626" y="0"/>
            <a:ext cx="12198626" cy="1987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9545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2F7A3-5DC8-A541-98D9-CEF8BD9773A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B72D4C-EB37-D747-8C34-306DE0EE7DE8}"/>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2818B7-2FEE-3849-BA18-1D414BC85FA0}"/>
              </a:ext>
            </a:extLst>
          </p:cNvPr>
          <p:cNvSpPr>
            <a:spLocks noGrp="1"/>
          </p:cNvSpPr>
          <p:nvPr>
            <p:ph type="dt" sz="half" idx="10"/>
          </p:nvPr>
        </p:nvSpPr>
        <p:spPr>
          <a:xfrm>
            <a:off x="838200" y="6356350"/>
            <a:ext cx="2743200" cy="365125"/>
          </a:xfrm>
          <a:prstGeom prst="rect">
            <a:avLst/>
          </a:prstGeom>
        </p:spPr>
        <p:txBody>
          <a:bodyPr/>
          <a:lstStyle/>
          <a:p>
            <a:fld id="{C80709B4-BD67-DF42-8103-5CBBC9494119}" type="datetimeFigureOut">
              <a:rPr lang="en-US" smtClean="0"/>
              <a:t>10/8/2024</a:t>
            </a:fld>
            <a:endParaRPr lang="en-US"/>
          </a:p>
        </p:txBody>
      </p:sp>
      <p:sp>
        <p:nvSpPr>
          <p:cNvPr id="5" name="Footer Placeholder 4">
            <a:extLst>
              <a:ext uri="{FF2B5EF4-FFF2-40B4-BE49-F238E27FC236}">
                <a16:creationId xmlns:a16="http://schemas.microsoft.com/office/drawing/2014/main" id="{F1DF4DAD-F4BF-4A4B-B213-1F6707F416D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197F1D-04C3-134A-9015-5DA02B21EE35}"/>
              </a:ext>
            </a:extLst>
          </p:cNvPr>
          <p:cNvSpPr>
            <a:spLocks noGrp="1"/>
          </p:cNvSpPr>
          <p:nvPr>
            <p:ph type="sldNum" sz="quarter" idx="12"/>
          </p:nvPr>
        </p:nvSpPr>
        <p:spPr>
          <a:xfrm>
            <a:off x="8610600" y="6356350"/>
            <a:ext cx="2743200" cy="365125"/>
          </a:xfrm>
          <a:prstGeom prst="rect">
            <a:avLst/>
          </a:prstGeom>
        </p:spPr>
        <p:txBody>
          <a:bodyPr/>
          <a:lstStyle/>
          <a:p>
            <a:fld id="{EA625D4B-549D-8241-9759-E608BA0F3BE6}" type="slidenum">
              <a:rPr lang="en-US" smtClean="0"/>
              <a:t>‹#›</a:t>
            </a:fld>
            <a:endParaRPr lang="en-US"/>
          </a:p>
        </p:txBody>
      </p:sp>
    </p:spTree>
    <p:extLst>
      <p:ext uri="{BB962C8B-B14F-4D97-AF65-F5344CB8AC3E}">
        <p14:creationId xmlns:p14="http://schemas.microsoft.com/office/powerpoint/2010/main" val="3165375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4327B3-0DFE-2C46-AF78-D4D6D131510D}"/>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C7D9B5-2BF5-8B41-BB0A-D172E713CCF3}"/>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2AAB98-875F-CB41-8D4A-97F817E262AC}"/>
              </a:ext>
            </a:extLst>
          </p:cNvPr>
          <p:cNvSpPr>
            <a:spLocks noGrp="1"/>
          </p:cNvSpPr>
          <p:nvPr>
            <p:ph type="dt" sz="half" idx="10"/>
          </p:nvPr>
        </p:nvSpPr>
        <p:spPr>
          <a:xfrm>
            <a:off x="838200" y="6356350"/>
            <a:ext cx="2743200" cy="365125"/>
          </a:xfrm>
          <a:prstGeom prst="rect">
            <a:avLst/>
          </a:prstGeom>
        </p:spPr>
        <p:txBody>
          <a:bodyPr/>
          <a:lstStyle/>
          <a:p>
            <a:fld id="{C80709B4-BD67-DF42-8103-5CBBC9494119}" type="datetimeFigureOut">
              <a:rPr lang="en-US" smtClean="0"/>
              <a:t>10/8/2024</a:t>
            </a:fld>
            <a:endParaRPr lang="en-US"/>
          </a:p>
        </p:txBody>
      </p:sp>
      <p:sp>
        <p:nvSpPr>
          <p:cNvPr id="5" name="Footer Placeholder 4">
            <a:extLst>
              <a:ext uri="{FF2B5EF4-FFF2-40B4-BE49-F238E27FC236}">
                <a16:creationId xmlns:a16="http://schemas.microsoft.com/office/drawing/2014/main" id="{DF2578A9-5A85-A24E-BCF5-EBBAA07FA39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FCF75C1-71DB-8D44-BEAE-91A63A8AE9DA}"/>
              </a:ext>
            </a:extLst>
          </p:cNvPr>
          <p:cNvSpPr>
            <a:spLocks noGrp="1"/>
          </p:cNvSpPr>
          <p:nvPr>
            <p:ph type="sldNum" sz="quarter" idx="12"/>
          </p:nvPr>
        </p:nvSpPr>
        <p:spPr>
          <a:xfrm>
            <a:off x="8610600" y="6356350"/>
            <a:ext cx="2743200" cy="365125"/>
          </a:xfrm>
          <a:prstGeom prst="rect">
            <a:avLst/>
          </a:prstGeom>
        </p:spPr>
        <p:txBody>
          <a:bodyPr/>
          <a:lstStyle/>
          <a:p>
            <a:fld id="{EA625D4B-549D-8241-9759-E608BA0F3BE6}" type="slidenum">
              <a:rPr lang="en-US" smtClean="0"/>
              <a:t>‹#›</a:t>
            </a:fld>
            <a:endParaRPr lang="en-US"/>
          </a:p>
        </p:txBody>
      </p:sp>
    </p:spTree>
    <p:extLst>
      <p:ext uri="{BB962C8B-B14F-4D97-AF65-F5344CB8AC3E}">
        <p14:creationId xmlns:p14="http://schemas.microsoft.com/office/powerpoint/2010/main" val="312485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3DDD90CA-0D78-6F40-9021-3CA578674F5F}"/>
              </a:ext>
            </a:extLst>
          </p:cNvPr>
          <p:cNvSpPr/>
          <p:nvPr userDrawn="1"/>
        </p:nvSpPr>
        <p:spPr>
          <a:xfrm>
            <a:off x="0" y="5089860"/>
            <a:ext cx="12192000" cy="1768141"/>
          </a:xfrm>
          <a:custGeom>
            <a:avLst/>
            <a:gdLst>
              <a:gd name="connsiteX0" fmla="*/ 12192000 w 12192000"/>
              <a:gd name="connsiteY0" fmla="*/ 0 h 1768141"/>
              <a:gd name="connsiteX1" fmla="*/ 12192000 w 12192000"/>
              <a:gd name="connsiteY1" fmla="*/ 1768141 h 1768141"/>
              <a:gd name="connsiteX2" fmla="*/ 0 w 12192000"/>
              <a:gd name="connsiteY2" fmla="*/ 1768141 h 1768141"/>
              <a:gd name="connsiteX3" fmla="*/ 0 w 12192000"/>
              <a:gd name="connsiteY3" fmla="*/ 1224022 h 1768141"/>
              <a:gd name="connsiteX4" fmla="*/ 6355 w 12192000"/>
              <a:gd name="connsiteY4" fmla="*/ 1224832 h 1768141"/>
              <a:gd name="connsiteX5" fmla="*/ 3524250 w 12192000"/>
              <a:gd name="connsiteY5" fmla="*/ 1425241 h 1768141"/>
              <a:gd name="connsiteX6" fmla="*/ 11889358 w 12192000"/>
              <a:gd name="connsiteY6" fmla="*/ 119611 h 1768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768141">
                <a:moveTo>
                  <a:pt x="12192000" y="0"/>
                </a:moveTo>
                <a:lnTo>
                  <a:pt x="12192000" y="1768141"/>
                </a:lnTo>
                <a:lnTo>
                  <a:pt x="0" y="1768141"/>
                </a:lnTo>
                <a:lnTo>
                  <a:pt x="0" y="1224022"/>
                </a:lnTo>
                <a:lnTo>
                  <a:pt x="6355" y="1224832"/>
                </a:lnTo>
                <a:cubicBezTo>
                  <a:pt x="1117657" y="1355077"/>
                  <a:pt x="2299208" y="1425241"/>
                  <a:pt x="3524250" y="1425241"/>
                </a:cubicBezTo>
                <a:cubicBezTo>
                  <a:pt x="6791028" y="1425241"/>
                  <a:pt x="9748540" y="926296"/>
                  <a:pt x="11889358" y="119611"/>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C8AD7E1-2362-524D-B9C4-796B0288BEF9}"/>
              </a:ext>
            </a:extLst>
          </p:cNvPr>
          <p:cNvSpPr/>
          <p:nvPr userDrawn="1"/>
        </p:nvSpPr>
        <p:spPr>
          <a:xfrm>
            <a:off x="-6626" y="0"/>
            <a:ext cx="12192000" cy="1928191"/>
          </a:xfrm>
          <a:prstGeom prst="rect">
            <a:avLst/>
          </a:prstGeom>
          <a:gradFill flip="none" rotWithShape="1">
            <a:gsLst>
              <a:gs pos="0">
                <a:schemeClr val="accent1">
                  <a:tint val="66000"/>
                  <a:satMod val="160000"/>
                </a:schemeClr>
              </a:gs>
              <a:gs pos="50000">
                <a:schemeClr val="accent1">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A8A1F269-4CBC-E742-9657-6DEDBA1D9C2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236732" y="5827337"/>
            <a:ext cx="1734266" cy="863023"/>
          </a:xfrm>
          <a:prstGeom prst="rect">
            <a:avLst/>
          </a:prstGeom>
        </p:spPr>
      </p:pic>
    </p:spTree>
    <p:extLst>
      <p:ext uri="{BB962C8B-B14F-4D97-AF65-F5344CB8AC3E}">
        <p14:creationId xmlns:p14="http://schemas.microsoft.com/office/powerpoint/2010/main" val="1518419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2B7A4046-77E7-C046-A86D-E5F8085E46F5}"/>
              </a:ext>
            </a:extLst>
          </p:cNvPr>
          <p:cNvSpPr/>
          <p:nvPr userDrawn="1"/>
        </p:nvSpPr>
        <p:spPr>
          <a:xfrm>
            <a:off x="0" y="5089860"/>
            <a:ext cx="12192000" cy="1768141"/>
          </a:xfrm>
          <a:custGeom>
            <a:avLst/>
            <a:gdLst>
              <a:gd name="connsiteX0" fmla="*/ 12192000 w 12192000"/>
              <a:gd name="connsiteY0" fmla="*/ 0 h 1768141"/>
              <a:gd name="connsiteX1" fmla="*/ 12192000 w 12192000"/>
              <a:gd name="connsiteY1" fmla="*/ 1768141 h 1768141"/>
              <a:gd name="connsiteX2" fmla="*/ 0 w 12192000"/>
              <a:gd name="connsiteY2" fmla="*/ 1768141 h 1768141"/>
              <a:gd name="connsiteX3" fmla="*/ 0 w 12192000"/>
              <a:gd name="connsiteY3" fmla="*/ 1224022 h 1768141"/>
              <a:gd name="connsiteX4" fmla="*/ 6355 w 12192000"/>
              <a:gd name="connsiteY4" fmla="*/ 1224832 h 1768141"/>
              <a:gd name="connsiteX5" fmla="*/ 3524250 w 12192000"/>
              <a:gd name="connsiteY5" fmla="*/ 1425241 h 1768141"/>
              <a:gd name="connsiteX6" fmla="*/ 11889358 w 12192000"/>
              <a:gd name="connsiteY6" fmla="*/ 119611 h 1768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768141">
                <a:moveTo>
                  <a:pt x="12192000" y="0"/>
                </a:moveTo>
                <a:lnTo>
                  <a:pt x="12192000" y="1768141"/>
                </a:lnTo>
                <a:lnTo>
                  <a:pt x="0" y="1768141"/>
                </a:lnTo>
                <a:lnTo>
                  <a:pt x="0" y="1224022"/>
                </a:lnTo>
                <a:lnTo>
                  <a:pt x="6355" y="1224832"/>
                </a:lnTo>
                <a:cubicBezTo>
                  <a:pt x="1117657" y="1355077"/>
                  <a:pt x="2299208" y="1425241"/>
                  <a:pt x="3524250" y="1425241"/>
                </a:cubicBezTo>
                <a:cubicBezTo>
                  <a:pt x="6791028" y="1425241"/>
                  <a:pt x="9748540" y="926296"/>
                  <a:pt x="11889358" y="119611"/>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6A5D9B6-AE2F-B041-BB70-6F910D8C348A}"/>
              </a:ext>
            </a:extLst>
          </p:cNvPr>
          <p:cNvSpPr/>
          <p:nvPr userDrawn="1"/>
        </p:nvSpPr>
        <p:spPr>
          <a:xfrm>
            <a:off x="-6626" y="0"/>
            <a:ext cx="12192000" cy="1928191"/>
          </a:xfrm>
          <a:prstGeom prst="rect">
            <a:avLst/>
          </a:prstGeom>
          <a:gradFill flip="none" rotWithShape="1">
            <a:gsLst>
              <a:gs pos="0">
                <a:schemeClr val="accent1">
                  <a:tint val="66000"/>
                  <a:satMod val="160000"/>
                </a:schemeClr>
              </a:gs>
              <a:gs pos="50000">
                <a:schemeClr val="accent1">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4E5405D-7D49-E243-B0D3-9141AE5F204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236732" y="5827337"/>
            <a:ext cx="1734266" cy="863023"/>
          </a:xfrm>
          <a:prstGeom prst="rect">
            <a:avLst/>
          </a:prstGeom>
        </p:spPr>
      </p:pic>
    </p:spTree>
    <p:extLst>
      <p:ext uri="{BB962C8B-B14F-4D97-AF65-F5344CB8AC3E}">
        <p14:creationId xmlns:p14="http://schemas.microsoft.com/office/powerpoint/2010/main" val="1367196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C348B6B-FC69-2140-8F98-DBCE9B71931D}"/>
              </a:ext>
            </a:extLst>
          </p:cNvPr>
          <p:cNvSpPr/>
          <p:nvPr userDrawn="1"/>
        </p:nvSpPr>
        <p:spPr>
          <a:xfrm>
            <a:off x="-6626" y="4492487"/>
            <a:ext cx="12192000" cy="1928191"/>
          </a:xfrm>
          <a:prstGeom prst="rect">
            <a:avLst/>
          </a:prstGeom>
          <a:gradFill flip="none" rotWithShape="1">
            <a:gsLst>
              <a:gs pos="0">
                <a:schemeClr val="accent1">
                  <a:tint val="66000"/>
                  <a:satMod val="160000"/>
                </a:schemeClr>
              </a:gs>
              <a:gs pos="50000">
                <a:schemeClr val="accent1">
                  <a:tint val="445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a:extLst>
              <a:ext uri="{FF2B5EF4-FFF2-40B4-BE49-F238E27FC236}">
                <a16:creationId xmlns:a16="http://schemas.microsoft.com/office/drawing/2014/main" id="{117F25A1-DEF7-FE45-A3FA-5EABE3D02FE5}"/>
              </a:ext>
            </a:extLst>
          </p:cNvPr>
          <p:cNvSpPr/>
          <p:nvPr userDrawn="1"/>
        </p:nvSpPr>
        <p:spPr>
          <a:xfrm>
            <a:off x="0" y="0"/>
            <a:ext cx="12192000" cy="5994386"/>
          </a:xfrm>
          <a:custGeom>
            <a:avLst/>
            <a:gdLst>
              <a:gd name="connsiteX0" fmla="*/ 0 w 12192000"/>
              <a:gd name="connsiteY0" fmla="*/ 0 h 5994386"/>
              <a:gd name="connsiteX1" fmla="*/ 12192000 w 12192000"/>
              <a:gd name="connsiteY1" fmla="*/ 0 h 5994386"/>
              <a:gd name="connsiteX2" fmla="*/ 12192000 w 12192000"/>
              <a:gd name="connsiteY2" fmla="*/ 5994386 h 5994386"/>
              <a:gd name="connsiteX3" fmla="*/ 12124240 w 12192000"/>
              <a:gd name="connsiteY3" fmla="*/ 5964219 h 5994386"/>
              <a:gd name="connsiteX4" fmla="*/ 6096000 w 12192000"/>
              <a:gd name="connsiteY4" fmla="*/ 4969565 h 5994386"/>
              <a:gd name="connsiteX5" fmla="*/ 67760 w 12192000"/>
              <a:gd name="connsiteY5" fmla="*/ 5964219 h 5994386"/>
              <a:gd name="connsiteX6" fmla="*/ 0 w 12192000"/>
              <a:gd name="connsiteY6" fmla="*/ 5994386 h 5994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5994386">
                <a:moveTo>
                  <a:pt x="0" y="0"/>
                </a:moveTo>
                <a:lnTo>
                  <a:pt x="12192000" y="0"/>
                </a:lnTo>
                <a:lnTo>
                  <a:pt x="12192000" y="5994386"/>
                </a:lnTo>
                <a:lnTo>
                  <a:pt x="12124240" y="5964219"/>
                </a:lnTo>
                <a:cubicBezTo>
                  <a:pt x="10691376" y="5356759"/>
                  <a:pt x="8522926" y="4969565"/>
                  <a:pt x="6096000" y="4969565"/>
                </a:cubicBezTo>
                <a:cubicBezTo>
                  <a:pt x="3669074" y="4969565"/>
                  <a:pt x="1500625" y="5356759"/>
                  <a:pt x="67760" y="5964219"/>
                </a:cubicBezTo>
                <a:lnTo>
                  <a:pt x="0" y="5994386"/>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98508C1-4185-F348-9007-B0B071F380F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838700" y="5270486"/>
            <a:ext cx="2514600" cy="1447800"/>
          </a:xfrm>
          <a:prstGeom prst="rect">
            <a:avLst/>
          </a:prstGeom>
        </p:spPr>
      </p:pic>
      <p:sp>
        <p:nvSpPr>
          <p:cNvPr id="14" name="Rectangle 13">
            <a:extLst>
              <a:ext uri="{FF2B5EF4-FFF2-40B4-BE49-F238E27FC236}">
                <a16:creationId xmlns:a16="http://schemas.microsoft.com/office/drawing/2014/main" id="{2524AFA3-80A3-0C42-B330-AC52612761AF}"/>
              </a:ext>
            </a:extLst>
          </p:cNvPr>
          <p:cNvSpPr/>
          <p:nvPr userDrawn="1"/>
        </p:nvSpPr>
        <p:spPr>
          <a:xfrm>
            <a:off x="-6626" y="0"/>
            <a:ext cx="12198626" cy="1987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1664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72453-B4BE-3F43-93ED-E4A6CF0C9E4B}"/>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F451FA1-47F8-534C-872F-8FC76D5F666E}"/>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1A0CDC5-090C-7D4C-9C7A-57603C396BA4}"/>
              </a:ext>
            </a:extLst>
          </p:cNvPr>
          <p:cNvSpPr>
            <a:spLocks noGrp="1"/>
          </p:cNvSpPr>
          <p:nvPr>
            <p:ph sz="half" idx="2"/>
          </p:nvPr>
        </p:nvSpPr>
        <p:spPr>
          <a:xfrm>
            <a:off x="839788" y="2505075"/>
            <a:ext cx="5157787" cy="368458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4BF265BE-F117-5C4D-87E8-712701E39390}"/>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04A789-7ADF-D547-BFBC-0A7DB28A1189}"/>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CDC156-0496-9848-9166-4133FFC29E06}"/>
              </a:ext>
            </a:extLst>
          </p:cNvPr>
          <p:cNvSpPr>
            <a:spLocks noGrp="1"/>
          </p:cNvSpPr>
          <p:nvPr>
            <p:ph type="dt" sz="half" idx="10"/>
          </p:nvPr>
        </p:nvSpPr>
        <p:spPr>
          <a:xfrm>
            <a:off x="838200" y="6356350"/>
            <a:ext cx="2743200" cy="365125"/>
          </a:xfrm>
          <a:prstGeom prst="rect">
            <a:avLst/>
          </a:prstGeom>
        </p:spPr>
        <p:txBody>
          <a:bodyPr/>
          <a:lstStyle/>
          <a:p>
            <a:fld id="{C80709B4-BD67-DF42-8103-5CBBC9494119}" type="datetimeFigureOut">
              <a:rPr lang="en-US" smtClean="0"/>
              <a:t>10/8/2024</a:t>
            </a:fld>
            <a:endParaRPr lang="en-US"/>
          </a:p>
        </p:txBody>
      </p:sp>
      <p:sp>
        <p:nvSpPr>
          <p:cNvPr id="8" name="Footer Placeholder 7">
            <a:extLst>
              <a:ext uri="{FF2B5EF4-FFF2-40B4-BE49-F238E27FC236}">
                <a16:creationId xmlns:a16="http://schemas.microsoft.com/office/drawing/2014/main" id="{C507AB49-7A6F-9847-B4F1-9E4AEE32EE8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F895C516-CB9A-3848-9992-39E102009B89}"/>
              </a:ext>
            </a:extLst>
          </p:cNvPr>
          <p:cNvSpPr>
            <a:spLocks noGrp="1"/>
          </p:cNvSpPr>
          <p:nvPr>
            <p:ph type="sldNum" sz="quarter" idx="12"/>
          </p:nvPr>
        </p:nvSpPr>
        <p:spPr>
          <a:xfrm>
            <a:off x="8610600" y="6356350"/>
            <a:ext cx="2743200" cy="365125"/>
          </a:xfrm>
          <a:prstGeom prst="rect">
            <a:avLst/>
          </a:prstGeom>
        </p:spPr>
        <p:txBody>
          <a:bodyPr/>
          <a:lstStyle/>
          <a:p>
            <a:fld id="{EA625D4B-549D-8241-9759-E608BA0F3BE6}" type="slidenum">
              <a:rPr lang="en-US" smtClean="0"/>
              <a:t>‹#›</a:t>
            </a:fld>
            <a:endParaRPr lang="en-US"/>
          </a:p>
        </p:txBody>
      </p:sp>
    </p:spTree>
    <p:extLst>
      <p:ext uri="{BB962C8B-B14F-4D97-AF65-F5344CB8AC3E}">
        <p14:creationId xmlns:p14="http://schemas.microsoft.com/office/powerpoint/2010/main" val="2469369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8ECD8-1B8A-BA40-A5ED-BD494818F93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13535B6-06BC-C744-8F70-4BD98EE642D9}"/>
              </a:ext>
            </a:extLst>
          </p:cNvPr>
          <p:cNvSpPr>
            <a:spLocks noGrp="1"/>
          </p:cNvSpPr>
          <p:nvPr>
            <p:ph type="dt" sz="half" idx="10"/>
          </p:nvPr>
        </p:nvSpPr>
        <p:spPr>
          <a:xfrm>
            <a:off x="838200" y="6356350"/>
            <a:ext cx="2743200" cy="365125"/>
          </a:xfrm>
          <a:prstGeom prst="rect">
            <a:avLst/>
          </a:prstGeom>
        </p:spPr>
        <p:txBody>
          <a:bodyPr/>
          <a:lstStyle/>
          <a:p>
            <a:fld id="{C80709B4-BD67-DF42-8103-5CBBC9494119}" type="datetimeFigureOut">
              <a:rPr lang="en-US" smtClean="0"/>
              <a:t>10/8/2024</a:t>
            </a:fld>
            <a:endParaRPr lang="en-US"/>
          </a:p>
        </p:txBody>
      </p:sp>
      <p:sp>
        <p:nvSpPr>
          <p:cNvPr id="4" name="Footer Placeholder 3">
            <a:extLst>
              <a:ext uri="{FF2B5EF4-FFF2-40B4-BE49-F238E27FC236}">
                <a16:creationId xmlns:a16="http://schemas.microsoft.com/office/drawing/2014/main" id="{C4753FB2-FD92-5548-B157-4ACDE8FFD0E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3309AE1A-6FA8-244D-8FBD-18752CBDE412}"/>
              </a:ext>
            </a:extLst>
          </p:cNvPr>
          <p:cNvSpPr>
            <a:spLocks noGrp="1"/>
          </p:cNvSpPr>
          <p:nvPr>
            <p:ph type="sldNum" sz="quarter" idx="12"/>
          </p:nvPr>
        </p:nvSpPr>
        <p:spPr>
          <a:xfrm>
            <a:off x="8610600" y="6356350"/>
            <a:ext cx="2743200" cy="365125"/>
          </a:xfrm>
          <a:prstGeom prst="rect">
            <a:avLst/>
          </a:prstGeom>
        </p:spPr>
        <p:txBody>
          <a:bodyPr/>
          <a:lstStyle/>
          <a:p>
            <a:fld id="{EA625D4B-549D-8241-9759-E608BA0F3BE6}" type="slidenum">
              <a:rPr lang="en-US" smtClean="0"/>
              <a:t>‹#›</a:t>
            </a:fld>
            <a:endParaRPr lang="en-US"/>
          </a:p>
        </p:txBody>
      </p:sp>
    </p:spTree>
    <p:extLst>
      <p:ext uri="{BB962C8B-B14F-4D97-AF65-F5344CB8AC3E}">
        <p14:creationId xmlns:p14="http://schemas.microsoft.com/office/powerpoint/2010/main" val="2237336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652AE2-4605-C54F-9F11-5EF97E24CACD}"/>
              </a:ext>
            </a:extLst>
          </p:cNvPr>
          <p:cNvSpPr>
            <a:spLocks noGrp="1"/>
          </p:cNvSpPr>
          <p:nvPr>
            <p:ph type="dt" sz="half" idx="10"/>
          </p:nvPr>
        </p:nvSpPr>
        <p:spPr>
          <a:xfrm>
            <a:off x="838200" y="6356350"/>
            <a:ext cx="2743200" cy="365125"/>
          </a:xfrm>
          <a:prstGeom prst="rect">
            <a:avLst/>
          </a:prstGeom>
        </p:spPr>
        <p:txBody>
          <a:bodyPr/>
          <a:lstStyle/>
          <a:p>
            <a:fld id="{C80709B4-BD67-DF42-8103-5CBBC9494119}" type="datetimeFigureOut">
              <a:rPr lang="en-US" smtClean="0"/>
              <a:t>10/8/2024</a:t>
            </a:fld>
            <a:endParaRPr lang="en-US"/>
          </a:p>
        </p:txBody>
      </p:sp>
      <p:sp>
        <p:nvSpPr>
          <p:cNvPr id="3" name="Footer Placeholder 2">
            <a:extLst>
              <a:ext uri="{FF2B5EF4-FFF2-40B4-BE49-F238E27FC236}">
                <a16:creationId xmlns:a16="http://schemas.microsoft.com/office/drawing/2014/main" id="{84588A51-85BC-D542-B908-F059197CB1C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A1D157C5-6228-8D4D-8F0A-9FBBBF0F0447}"/>
              </a:ext>
            </a:extLst>
          </p:cNvPr>
          <p:cNvSpPr>
            <a:spLocks noGrp="1"/>
          </p:cNvSpPr>
          <p:nvPr>
            <p:ph type="sldNum" sz="quarter" idx="12"/>
          </p:nvPr>
        </p:nvSpPr>
        <p:spPr>
          <a:xfrm>
            <a:off x="8610600" y="6356350"/>
            <a:ext cx="2743200" cy="365125"/>
          </a:xfrm>
          <a:prstGeom prst="rect">
            <a:avLst/>
          </a:prstGeom>
        </p:spPr>
        <p:txBody>
          <a:bodyPr/>
          <a:lstStyle/>
          <a:p>
            <a:fld id="{EA625D4B-549D-8241-9759-E608BA0F3BE6}" type="slidenum">
              <a:rPr lang="en-US" smtClean="0"/>
              <a:t>‹#›</a:t>
            </a:fld>
            <a:endParaRPr lang="en-US"/>
          </a:p>
        </p:txBody>
      </p:sp>
    </p:spTree>
    <p:extLst>
      <p:ext uri="{BB962C8B-B14F-4D97-AF65-F5344CB8AC3E}">
        <p14:creationId xmlns:p14="http://schemas.microsoft.com/office/powerpoint/2010/main" val="284930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971B5-910B-D44C-90F7-912991AD9B9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57F385-7D59-6B49-8D40-A6DBC7A6A11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64DA06-EFF1-9E45-B109-826B54772CA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97577F-4F60-8C42-A80A-9DB4831C7C10}"/>
              </a:ext>
            </a:extLst>
          </p:cNvPr>
          <p:cNvSpPr>
            <a:spLocks noGrp="1"/>
          </p:cNvSpPr>
          <p:nvPr>
            <p:ph type="dt" sz="half" idx="10"/>
          </p:nvPr>
        </p:nvSpPr>
        <p:spPr>
          <a:xfrm>
            <a:off x="838200" y="6356350"/>
            <a:ext cx="2743200" cy="365125"/>
          </a:xfrm>
          <a:prstGeom prst="rect">
            <a:avLst/>
          </a:prstGeom>
        </p:spPr>
        <p:txBody>
          <a:bodyPr/>
          <a:lstStyle/>
          <a:p>
            <a:fld id="{C80709B4-BD67-DF42-8103-5CBBC9494119}" type="datetimeFigureOut">
              <a:rPr lang="en-US" smtClean="0"/>
              <a:t>10/8/2024</a:t>
            </a:fld>
            <a:endParaRPr lang="en-US"/>
          </a:p>
        </p:txBody>
      </p:sp>
      <p:sp>
        <p:nvSpPr>
          <p:cNvPr id="6" name="Footer Placeholder 5">
            <a:extLst>
              <a:ext uri="{FF2B5EF4-FFF2-40B4-BE49-F238E27FC236}">
                <a16:creationId xmlns:a16="http://schemas.microsoft.com/office/drawing/2014/main" id="{B8A155B9-6037-C942-B77E-119661C2FB9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265898C-DBB4-E145-BD7B-695A689AE830}"/>
              </a:ext>
            </a:extLst>
          </p:cNvPr>
          <p:cNvSpPr>
            <a:spLocks noGrp="1"/>
          </p:cNvSpPr>
          <p:nvPr>
            <p:ph type="sldNum" sz="quarter" idx="12"/>
          </p:nvPr>
        </p:nvSpPr>
        <p:spPr>
          <a:xfrm>
            <a:off x="8610600" y="6356350"/>
            <a:ext cx="2743200" cy="365125"/>
          </a:xfrm>
          <a:prstGeom prst="rect">
            <a:avLst/>
          </a:prstGeom>
        </p:spPr>
        <p:txBody>
          <a:bodyPr/>
          <a:lstStyle/>
          <a:p>
            <a:fld id="{EA625D4B-549D-8241-9759-E608BA0F3BE6}" type="slidenum">
              <a:rPr lang="en-US" smtClean="0"/>
              <a:t>‹#›</a:t>
            </a:fld>
            <a:endParaRPr lang="en-US"/>
          </a:p>
        </p:txBody>
      </p:sp>
    </p:spTree>
    <p:extLst>
      <p:ext uri="{BB962C8B-B14F-4D97-AF65-F5344CB8AC3E}">
        <p14:creationId xmlns:p14="http://schemas.microsoft.com/office/powerpoint/2010/main" val="24656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25D55-3837-CC46-8734-92983CBC8BB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0DE3F62-FEEE-7544-9098-E758D17E6937}"/>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273616-A519-3945-AA21-5FF02882D67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7554BA-AEF0-874E-8FBF-4F967C0CFE77}"/>
              </a:ext>
            </a:extLst>
          </p:cNvPr>
          <p:cNvSpPr>
            <a:spLocks noGrp="1"/>
          </p:cNvSpPr>
          <p:nvPr>
            <p:ph type="dt" sz="half" idx="10"/>
          </p:nvPr>
        </p:nvSpPr>
        <p:spPr>
          <a:xfrm>
            <a:off x="838200" y="6356350"/>
            <a:ext cx="2743200" cy="365125"/>
          </a:xfrm>
          <a:prstGeom prst="rect">
            <a:avLst/>
          </a:prstGeom>
        </p:spPr>
        <p:txBody>
          <a:bodyPr/>
          <a:lstStyle/>
          <a:p>
            <a:fld id="{C80709B4-BD67-DF42-8103-5CBBC9494119}" type="datetimeFigureOut">
              <a:rPr lang="en-US" smtClean="0"/>
              <a:t>10/8/2024</a:t>
            </a:fld>
            <a:endParaRPr lang="en-US"/>
          </a:p>
        </p:txBody>
      </p:sp>
      <p:sp>
        <p:nvSpPr>
          <p:cNvPr id="6" name="Footer Placeholder 5">
            <a:extLst>
              <a:ext uri="{FF2B5EF4-FFF2-40B4-BE49-F238E27FC236}">
                <a16:creationId xmlns:a16="http://schemas.microsoft.com/office/drawing/2014/main" id="{46125BBA-A76C-534E-A6FB-A915A37823D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9C40475-0C23-3446-9484-75900C6F36A0}"/>
              </a:ext>
            </a:extLst>
          </p:cNvPr>
          <p:cNvSpPr>
            <a:spLocks noGrp="1"/>
          </p:cNvSpPr>
          <p:nvPr>
            <p:ph type="sldNum" sz="quarter" idx="12"/>
          </p:nvPr>
        </p:nvSpPr>
        <p:spPr>
          <a:xfrm>
            <a:off x="8610600" y="6356350"/>
            <a:ext cx="2743200" cy="365125"/>
          </a:xfrm>
          <a:prstGeom prst="rect">
            <a:avLst/>
          </a:prstGeom>
        </p:spPr>
        <p:txBody>
          <a:bodyPr/>
          <a:lstStyle/>
          <a:p>
            <a:fld id="{EA625D4B-549D-8241-9759-E608BA0F3BE6}" type="slidenum">
              <a:rPr lang="en-US" smtClean="0"/>
              <a:t>‹#›</a:t>
            </a:fld>
            <a:endParaRPr lang="en-US"/>
          </a:p>
        </p:txBody>
      </p:sp>
    </p:spTree>
    <p:extLst>
      <p:ext uri="{BB962C8B-B14F-4D97-AF65-F5344CB8AC3E}">
        <p14:creationId xmlns:p14="http://schemas.microsoft.com/office/powerpoint/2010/main" val="3652168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6123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8.jpeg"/><Relationship Id="rId5" Type="http://schemas.openxmlformats.org/officeDocument/2006/relationships/hyperlink" Target="https://www.thejcr.com/2023/04/03/vhp-event-honors-vietnam-veterans/" TargetMode="Externa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9.jpeg"/><Relationship Id="rId4" Type="http://schemas.openxmlformats.org/officeDocument/2006/relationships/hyperlink" Target="https://www.thejcr.com/2023/08/17/veterans-share-war-stories-insight-to-service-at-event-hosted-by-ncrf-in-houston/"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NCRF-logo_web">
            <a:extLst>
              <a:ext uri="{FF2B5EF4-FFF2-40B4-BE49-F238E27FC236}">
                <a16:creationId xmlns:a16="http://schemas.microsoft.com/office/drawing/2014/main" id="{4D11CFE7-F4D6-EC48-BF7B-D4711C29D41E}"/>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217714" y="190611"/>
            <a:ext cx="3337560" cy="22980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5ACB3A6-228C-785F-8E89-1A1A416171B4}"/>
              </a:ext>
            </a:extLst>
          </p:cNvPr>
          <p:cNvSpPr txBox="1"/>
          <p:nvPr/>
        </p:nvSpPr>
        <p:spPr>
          <a:xfrm>
            <a:off x="413657" y="3048000"/>
            <a:ext cx="11342913" cy="2502608"/>
          </a:xfrm>
          <a:prstGeom prst="rect">
            <a:avLst/>
          </a:prstGeom>
          <a:noFill/>
        </p:spPr>
        <p:txBody>
          <a:bodyPr wrap="square" rtlCol="0">
            <a:spAutoFit/>
          </a:bodyPr>
          <a:lstStyle/>
          <a:p>
            <a:pPr marL="0" marR="0">
              <a:lnSpc>
                <a:spcPct val="107000"/>
              </a:lnSpc>
              <a:spcBef>
                <a:spcPts val="0"/>
              </a:spcBef>
              <a:spcAft>
                <a:spcPts val="800"/>
              </a:spcAft>
            </a:pPr>
            <a:r>
              <a:rPr lang="en-US" sz="2800" b="1" kern="100" dirty="0">
                <a:effectLst/>
                <a:latin typeface="Aptos Display" panose="020B0004020202020204" pitchFamily="34" charset="0"/>
                <a:ea typeface="Calibri" panose="020F0502020204030204" pitchFamily="34" charset="0"/>
                <a:cs typeface="Times New Roman" panose="02020603050405020304" pitchFamily="18" charset="0"/>
              </a:rPr>
              <a:t>Remembering my dad through the Veterans History Project</a:t>
            </a:r>
            <a:endParaRPr lang="en-US" sz="28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0" marR="0">
              <a:spcBef>
                <a:spcPts val="0"/>
              </a:spcBef>
            </a:pPr>
            <a:r>
              <a:rPr lang="en-US" sz="2400" i="1" kern="100" dirty="0">
                <a:effectLst/>
                <a:latin typeface="Aptos Display" panose="020B0004020202020204" pitchFamily="34" charset="0"/>
                <a:ea typeface="Calibri" panose="020F0502020204030204" pitchFamily="34" charset="0"/>
                <a:cs typeface="Times New Roman" panose="02020603050405020304" pitchFamily="18" charset="0"/>
              </a:rPr>
              <a:t>By Marjorie Peters</a:t>
            </a:r>
            <a:endParaRPr lang="en-US" sz="24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0" marR="0">
              <a:spcBef>
                <a:spcPts val="0"/>
              </a:spcBef>
            </a:pPr>
            <a:r>
              <a:rPr lang="en-US" sz="2400" kern="100" dirty="0">
                <a:effectLst/>
                <a:latin typeface="Aptos Display" panose="020B0004020202020204" pitchFamily="34" charset="0"/>
                <a:ea typeface="Calibri" panose="020F0502020204030204" pitchFamily="34" charset="0"/>
                <a:cs typeface="Times New Roman" panose="02020603050405020304" pitchFamily="18" charset="0"/>
              </a:rPr>
              <a:t>I think it all starts with my father. My dad, Art Peters, was born in 1923 in a farm in rural Pennsylvania. His parents were a schoolteacher and a mechanic on the Bessemer railroad, but they also had a working vegetable farm and, of course, animals for food. His grandparents had dairy.</a:t>
            </a:r>
          </a:p>
        </p:txBody>
      </p:sp>
      <p:pic>
        <p:nvPicPr>
          <p:cNvPr id="5" name="Picture 4" descr="A person sitting at a desk with a computer and phone&#10;&#10;Description automatically generated">
            <a:extLst>
              <a:ext uri="{FF2B5EF4-FFF2-40B4-BE49-F238E27FC236}">
                <a16:creationId xmlns:a16="http://schemas.microsoft.com/office/drawing/2014/main" id="{6E08D0AB-042B-CE79-3220-E53E47453C5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70860" y="316976"/>
            <a:ext cx="3337559" cy="2570822"/>
          </a:xfrm>
          <a:prstGeom prst="rect">
            <a:avLst/>
          </a:prstGeom>
          <a:noFill/>
          <a:ln>
            <a:solidFill>
              <a:schemeClr val="tx1"/>
            </a:solidFill>
          </a:ln>
        </p:spPr>
      </p:pic>
    </p:spTree>
    <p:extLst>
      <p:ext uri="{BB962C8B-B14F-4D97-AF65-F5344CB8AC3E}">
        <p14:creationId xmlns:p14="http://schemas.microsoft.com/office/powerpoint/2010/main" val="3429223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NCRF-logo_web">
            <a:extLst>
              <a:ext uri="{FF2B5EF4-FFF2-40B4-BE49-F238E27FC236}">
                <a16:creationId xmlns:a16="http://schemas.microsoft.com/office/drawing/2014/main" id="{4D11CFE7-F4D6-EC48-BF7B-D4711C29D41E}"/>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217714" y="190611"/>
            <a:ext cx="3337560" cy="229806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2">
            <a:extLst>
              <a:ext uri="{FF2B5EF4-FFF2-40B4-BE49-F238E27FC236}">
                <a16:creationId xmlns:a16="http://schemas.microsoft.com/office/drawing/2014/main" id="{38FDB7C8-214F-A751-4215-84867A71BE5B}"/>
              </a:ext>
            </a:extLst>
          </p:cNvPr>
          <p:cNvSpPr>
            <a:spLocks noChangeArrowheads="1"/>
          </p:cNvSpPr>
          <p:nvPr/>
        </p:nvSpPr>
        <p:spPr bwMode="auto">
          <a:xfrm>
            <a:off x="521969" y="3396616"/>
            <a:ext cx="11148061"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u="none" strike="noStrike" cap="none" normalizeH="0" baseline="0" dirty="0">
                <a:ln>
                  <a:noFill/>
                </a:ln>
                <a:solidFill>
                  <a:schemeClr val="tx1"/>
                </a:solidFill>
                <a:effectLst/>
                <a:latin typeface="Aptos Display" panose="020B0004020202020204" pitchFamily="34" charset="0"/>
                <a:ea typeface="Calibri" panose="020F0502020204030204" pitchFamily="34" charset="0"/>
                <a:cs typeface="Times New Roman" panose="02020603050405020304" pitchFamily="18" charset="0"/>
              </a:rPr>
              <a:t>NCRF hosts a second Hard-of-Hearing Heroes Veterans History Project</a:t>
            </a:r>
            <a:endParaRPr kumimoji="0" lang="en-US" altLang="en-US" sz="2400" b="0" u="none" strike="noStrike" cap="none" normalizeH="0" baseline="0" dirty="0">
              <a:ln>
                <a:noFill/>
              </a:ln>
              <a:solidFill>
                <a:schemeClr val="tx1"/>
              </a:solidFill>
              <a:effectLst/>
              <a:latin typeface="Aptos Display" panose="020B00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u="none" strike="noStrike" cap="none" normalizeH="0" baseline="0" dirty="0">
                <a:ln>
                  <a:noFill/>
                </a:ln>
                <a:solidFill>
                  <a:schemeClr val="tx1"/>
                </a:solidFill>
                <a:effectLst/>
                <a:latin typeface="Aptos Display" panose="020B0004020202020204" pitchFamily="34" charset="0"/>
                <a:ea typeface="Calibri" panose="020F0502020204030204" pitchFamily="34" charset="0"/>
                <a:cs typeface="Times New Roman" panose="02020603050405020304" pitchFamily="18" charset="0"/>
              </a:rPr>
              <a:t>The National Court Reporters Foundation hosted a second Hard-of-Hearing Heroes Project initiative on June 23 at the 2017 Hearing Loss Association of America (HLAA) Convention held in Salt Lake City, Utah. Volunteer court reporters, captioners, and interviewers turned out to help chronicle the service experiences of seven veterans, which will be transcribed for the U.S. Library of Congress Veterans History Project (VHP).</a:t>
            </a:r>
            <a:endParaRPr kumimoji="0" lang="en-US" altLang="en-US" sz="2400" b="0" u="none" strike="noStrike" cap="none" normalizeH="0" baseline="0" dirty="0">
              <a:ln>
                <a:noFill/>
              </a:ln>
              <a:solidFill>
                <a:schemeClr val="tx1"/>
              </a:solidFill>
              <a:effectLst/>
              <a:latin typeface="Aptos Display" panose="020B00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5" name="Picture 5" descr="Four people sit around a table in a hotel conference room. Two women, in the back, are concentrating intently (while transcribing). In the foreground, two men are in conversation. The man on the right has war injuries, primarily seen on his face.">
            <a:extLst>
              <a:ext uri="{FF2B5EF4-FFF2-40B4-BE49-F238E27FC236}">
                <a16:creationId xmlns:a16="http://schemas.microsoft.com/office/drawing/2014/main" id="{51751C2F-CAB6-1FAE-D214-10559AC870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12870" y="190611"/>
            <a:ext cx="3337560" cy="251429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0EC4C13-7AD7-2860-2A03-648D25019399}"/>
              </a:ext>
            </a:extLst>
          </p:cNvPr>
          <p:cNvSpPr txBox="1"/>
          <p:nvPr/>
        </p:nvSpPr>
        <p:spPr>
          <a:xfrm>
            <a:off x="7608027" y="584885"/>
            <a:ext cx="4062004" cy="1860381"/>
          </a:xfrm>
          <a:prstGeom prst="rect">
            <a:avLst/>
          </a:prstGeom>
          <a:noFill/>
        </p:spPr>
        <p:txBody>
          <a:bodyPr wrap="square" rtlCol="0">
            <a:spAutoFit/>
          </a:bodyPr>
          <a:lstStyle/>
          <a:p>
            <a:pPr marL="0" marR="0">
              <a:lnSpc>
                <a:spcPct val="107000"/>
              </a:lnSpc>
              <a:spcBef>
                <a:spcPts val="0"/>
              </a:spcBef>
              <a:spcAft>
                <a:spcPts val="800"/>
              </a:spcAft>
            </a:pPr>
            <a:r>
              <a:rPr lang="en-US" sz="1800" i="1" kern="100" dirty="0">
                <a:effectLst/>
                <a:latin typeface="Aptos Display" panose="020B0004020202020204" pitchFamily="34" charset="0"/>
                <a:ea typeface="Calibri" panose="020F0502020204030204" pitchFamily="34" charset="0"/>
                <a:cs typeface="Times New Roman" panose="02020603050405020304" pitchFamily="18" charset="0"/>
              </a:rPr>
              <a:t>Retired Staff Sgt. </a:t>
            </a:r>
            <a:r>
              <a:rPr lang="en-US" sz="1800" i="1" kern="100" dirty="0" err="1">
                <a:effectLst/>
                <a:latin typeface="Aptos Display" panose="020B0004020202020204" pitchFamily="34" charset="0"/>
                <a:ea typeface="Calibri" panose="020F0502020204030204" pitchFamily="34" charset="0"/>
                <a:cs typeface="Times New Roman" panose="02020603050405020304" pitchFamily="18" charset="0"/>
              </a:rPr>
              <a:t>Shilo</a:t>
            </a:r>
            <a:r>
              <a:rPr lang="en-US" sz="1800" i="1" kern="100" dirty="0">
                <a:effectLst/>
                <a:latin typeface="Aptos Display" panose="020B0004020202020204" pitchFamily="34" charset="0"/>
                <a:ea typeface="Calibri" panose="020F0502020204030204" pitchFamily="34" charset="0"/>
                <a:cs typeface="Times New Roman" panose="02020603050405020304" pitchFamily="18" charset="0"/>
              </a:rPr>
              <a:t> Harris (front right), who received life threatening injuries while serving in Iraq, is interviewed by retired Lt. Lynn Hinckley (front left). Cecilee G. Wilson (back right) provides CART while Amber </a:t>
            </a:r>
            <a:r>
              <a:rPr lang="en-US" sz="1800" i="1" kern="100" dirty="0" err="1">
                <a:effectLst/>
                <a:latin typeface="Aptos Display" panose="020B0004020202020204" pitchFamily="34" charset="0"/>
                <a:ea typeface="Calibri" panose="020F0502020204030204" pitchFamily="34" charset="0"/>
                <a:cs typeface="Times New Roman" panose="02020603050405020304" pitchFamily="18" charset="0"/>
              </a:rPr>
              <a:t>Fraass</a:t>
            </a:r>
            <a:r>
              <a:rPr lang="en-US" sz="1800" i="1" kern="100" dirty="0">
                <a:effectLst/>
                <a:latin typeface="Aptos Display" panose="020B0004020202020204" pitchFamily="34" charset="0"/>
                <a:ea typeface="Calibri" panose="020F0502020204030204" pitchFamily="34" charset="0"/>
                <a:cs typeface="Times New Roman" panose="02020603050405020304" pitchFamily="18" charset="0"/>
              </a:rPr>
              <a:t> (back left) transcribes.</a:t>
            </a:r>
            <a:endParaRPr lang="en-US" sz="1800" kern="1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346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NCRF-logo_web">
            <a:extLst>
              <a:ext uri="{FF2B5EF4-FFF2-40B4-BE49-F238E27FC236}">
                <a16:creationId xmlns:a16="http://schemas.microsoft.com/office/drawing/2014/main" id="{4D11CFE7-F4D6-EC48-BF7B-D4711C29D41E}"/>
              </a:ext>
            </a:extLst>
          </p:cNvPr>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217714" y="190611"/>
            <a:ext cx="3337560" cy="229806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6783231-2811-51AB-A9A7-9C63B83183B1}"/>
              </a:ext>
            </a:extLst>
          </p:cNvPr>
          <p:cNvSpPr txBox="1"/>
          <p:nvPr/>
        </p:nvSpPr>
        <p:spPr>
          <a:xfrm>
            <a:off x="674913" y="2838152"/>
            <a:ext cx="11038115" cy="2246769"/>
          </a:xfrm>
          <a:prstGeom prst="rect">
            <a:avLst/>
          </a:prstGeom>
          <a:noFill/>
        </p:spPr>
        <p:txBody>
          <a:bodyPr wrap="square">
            <a:spAutoFit/>
          </a:bodyPr>
          <a:lstStyle/>
          <a:p>
            <a:pPr defTabSz="914303">
              <a:defRPr/>
            </a:pPr>
            <a:r>
              <a:rPr lang="en-US" sz="2800" dirty="0">
                <a:latin typeface="Aptos Display" panose="020B0004020202020204" pitchFamily="34" charset="0"/>
              </a:rPr>
              <a:t>The Library of Congress Veterans History Projects is one of NCRF’s most popular oral histories programs. It connects stenographic reporters to American history. NCRA members have helped preserve history by transcribing pre-recorded interviews, as well as live testimonials from American veterans.</a:t>
            </a:r>
          </a:p>
        </p:txBody>
      </p:sp>
      <p:pic>
        <p:nvPicPr>
          <p:cNvPr id="2050" name="Picture 2" descr="Veterans History Library logo ">
            <a:extLst>
              <a:ext uri="{FF2B5EF4-FFF2-40B4-BE49-F238E27FC236}">
                <a16:creationId xmlns:a16="http://schemas.microsoft.com/office/drawing/2014/main" id="{35E8FED7-A145-8A2E-1241-32A746C289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9957" y="634793"/>
            <a:ext cx="3248025" cy="140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866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BE8CCFD-3869-9343-9847-91370311667E}"/>
              </a:ext>
            </a:extLst>
          </p:cNvPr>
          <p:cNvSpPr txBox="1"/>
          <p:nvPr/>
        </p:nvSpPr>
        <p:spPr>
          <a:xfrm>
            <a:off x="2041276" y="4219264"/>
            <a:ext cx="9127467" cy="1631216"/>
          </a:xfrm>
          <a:prstGeom prst="rect">
            <a:avLst/>
          </a:prstGeom>
          <a:noFill/>
        </p:spPr>
        <p:txBody>
          <a:bodyPr wrap="square" rtlCol="0">
            <a:spAutoFit/>
          </a:bodyPr>
          <a:lstStyle/>
          <a:p>
            <a:pPr marL="347663" lvl="1" indent="-342900" fontAlgn="base">
              <a:spcAft>
                <a:spcPts val="1200"/>
              </a:spcAft>
              <a:buClr>
                <a:srgbClr val="E69C39"/>
              </a:buClr>
              <a:buFont typeface="Wingdings" pitchFamily="2" charset="2"/>
              <a:buChar char="§"/>
            </a:pPr>
            <a:r>
              <a:rPr lang="en-US" sz="3600" dirty="0">
                <a:cs typeface="Arial"/>
              </a:rPr>
              <a:t>Veterans History Project </a:t>
            </a:r>
            <a:br>
              <a:rPr lang="en-US" sz="3600" dirty="0">
                <a:cs typeface="Arial"/>
              </a:rPr>
            </a:br>
            <a:r>
              <a:rPr lang="en-US" sz="3600" i="1" dirty="0">
                <a:cs typeface="Arial"/>
              </a:rPr>
              <a:t>Nearly 5,000 transcripts completed</a:t>
            </a:r>
            <a:r>
              <a:rPr lang="en-US" sz="3600" dirty="0">
                <a:cs typeface="Arial"/>
              </a:rPr>
              <a:t>! </a:t>
            </a:r>
          </a:p>
          <a:p>
            <a:pPr fontAlgn="base"/>
            <a:r>
              <a:rPr lang="en-US" dirty="0">
                <a:solidFill>
                  <a:schemeClr val="tx1">
                    <a:lumMod val="50000"/>
                    <a:lumOff val="50000"/>
                  </a:schemeClr>
                </a:solidFill>
              </a:rPr>
              <a:t> </a:t>
            </a:r>
            <a:endParaRPr lang="en-US" dirty="0"/>
          </a:p>
        </p:txBody>
      </p:sp>
      <p:sp>
        <p:nvSpPr>
          <p:cNvPr id="3" name="Title 1">
            <a:extLst>
              <a:ext uri="{FF2B5EF4-FFF2-40B4-BE49-F238E27FC236}">
                <a16:creationId xmlns:a16="http://schemas.microsoft.com/office/drawing/2014/main" id="{6A59D85E-7837-6043-818E-646F5CA5411A}"/>
              </a:ext>
            </a:extLst>
          </p:cNvPr>
          <p:cNvSpPr txBox="1">
            <a:spLocks/>
          </p:cNvSpPr>
          <p:nvPr/>
        </p:nvSpPr>
        <p:spPr>
          <a:xfrm>
            <a:off x="241300" y="210794"/>
            <a:ext cx="11664674" cy="1338606"/>
          </a:xfrm>
          <a:prstGeom prst="rect">
            <a:avLst/>
          </a:prstGeom>
        </p:spPr>
        <p:txBody>
          <a:bodyPr/>
          <a:lstStyle>
            <a:lvl1pPr algn="ctr" defTabSz="457200" rtl="0" eaLnBrk="1" latinLnBrk="0" hangingPunct="1">
              <a:spcBef>
                <a:spcPct val="0"/>
              </a:spcBef>
              <a:buNone/>
              <a:defRPr lang="en-US" sz="2600" b="1" kern="1200" smtClean="0">
                <a:solidFill>
                  <a:srgbClr val="FFB300"/>
                </a:solidFill>
                <a:effectLst>
                  <a:outerShdw blurRad="44450" dist="63500" dir="4080000" algn="tl" rotWithShape="0">
                    <a:srgbClr val="000000"/>
                  </a:outerShdw>
                </a:effectLst>
                <a:latin typeface="Avenir Black"/>
                <a:ea typeface="+mj-ea"/>
                <a:cs typeface="Avenir Black"/>
              </a:defRPr>
            </a:lvl1pPr>
          </a:lstStyle>
          <a:p>
            <a:r>
              <a:rPr lang="en-US" sz="4800" spc="-150" dirty="0">
                <a:solidFill>
                  <a:schemeClr val="tx2"/>
                </a:solidFill>
                <a:effectLst/>
                <a:latin typeface="+mn-lt"/>
                <a:cs typeface="Arial"/>
              </a:rPr>
              <a:t>NCRF &amp; the VHP</a:t>
            </a:r>
          </a:p>
        </p:txBody>
      </p:sp>
      <p:pic>
        <p:nvPicPr>
          <p:cNvPr id="4" name="Picture 2" descr="NCRF-logo_web">
            <a:extLst>
              <a:ext uri="{FF2B5EF4-FFF2-40B4-BE49-F238E27FC236}">
                <a16:creationId xmlns:a16="http://schemas.microsoft.com/office/drawing/2014/main" id="{08D0D4DE-6105-BE40-9ADB-4169DE3450C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329476" y="210794"/>
            <a:ext cx="2704338" cy="186227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91AA07D9-E30E-534D-A450-BF9A5D72B679}"/>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496980" y="1098489"/>
            <a:ext cx="4205987" cy="2811801"/>
          </a:xfrm>
          <a:prstGeom prst="rect">
            <a:avLst/>
          </a:prstGeom>
        </p:spPr>
      </p:pic>
      <p:pic>
        <p:nvPicPr>
          <p:cNvPr id="6" name="Picture 5" descr="A group of people sitting at a table with laptops&#10;&#10;Description automatically generated">
            <a:hlinkClick r:id="rId5"/>
            <a:extLst>
              <a:ext uri="{FF2B5EF4-FFF2-40B4-BE49-F238E27FC236}">
                <a16:creationId xmlns:a16="http://schemas.microsoft.com/office/drawing/2014/main" id="{FA80D2D1-273A-42C2-FC24-0C3AEC3B156F}"/>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122319" y="1049403"/>
            <a:ext cx="3814516" cy="2860887"/>
          </a:xfrm>
          <a:prstGeom prst="rect">
            <a:avLst/>
          </a:prstGeom>
          <a:noFill/>
          <a:ln>
            <a:noFill/>
          </a:ln>
        </p:spPr>
      </p:pic>
    </p:spTree>
    <p:extLst>
      <p:ext uri="{BB962C8B-B14F-4D97-AF65-F5344CB8AC3E}">
        <p14:creationId xmlns:p14="http://schemas.microsoft.com/office/powerpoint/2010/main" val="14332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NCRF-logo_web">
            <a:extLst>
              <a:ext uri="{FF2B5EF4-FFF2-40B4-BE49-F238E27FC236}">
                <a16:creationId xmlns:a16="http://schemas.microsoft.com/office/drawing/2014/main" id="{08D0D4DE-6105-BE40-9ADB-4169DE3450C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329476" y="210794"/>
            <a:ext cx="2704338" cy="186227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6A59D85E-7837-6043-818E-646F5CA5411A}"/>
              </a:ext>
            </a:extLst>
          </p:cNvPr>
          <p:cNvSpPr txBox="1">
            <a:spLocks/>
          </p:cNvSpPr>
          <p:nvPr/>
        </p:nvSpPr>
        <p:spPr>
          <a:xfrm>
            <a:off x="241300" y="210794"/>
            <a:ext cx="11664674" cy="790692"/>
          </a:xfrm>
          <a:prstGeom prst="rect">
            <a:avLst/>
          </a:prstGeom>
        </p:spPr>
        <p:txBody>
          <a:bodyPr/>
          <a:lstStyle>
            <a:lvl1pPr algn="ctr" defTabSz="457200" rtl="0" eaLnBrk="1" latinLnBrk="0" hangingPunct="1">
              <a:spcBef>
                <a:spcPct val="0"/>
              </a:spcBef>
              <a:buNone/>
              <a:defRPr lang="en-US" sz="2600" b="1" kern="1200" smtClean="0">
                <a:solidFill>
                  <a:srgbClr val="FFB300"/>
                </a:solidFill>
                <a:effectLst>
                  <a:outerShdw blurRad="44450" dist="63500" dir="4080000" algn="tl" rotWithShape="0">
                    <a:srgbClr val="000000"/>
                  </a:outerShdw>
                </a:effectLst>
                <a:latin typeface="Avenir Black"/>
                <a:ea typeface="+mj-ea"/>
                <a:cs typeface="Avenir Black"/>
              </a:defRPr>
            </a:lvl1pPr>
          </a:lstStyle>
          <a:p>
            <a:r>
              <a:rPr lang="en-US" sz="4800" spc="-150" dirty="0">
                <a:solidFill>
                  <a:schemeClr val="tx2"/>
                </a:solidFill>
                <a:effectLst/>
                <a:latin typeface="+mn-lt"/>
                <a:cs typeface="Arial"/>
              </a:rPr>
              <a:t>NCRF &amp; the VHP</a:t>
            </a:r>
          </a:p>
        </p:txBody>
      </p:sp>
      <p:sp>
        <p:nvSpPr>
          <p:cNvPr id="7" name="TextBox 6">
            <a:extLst>
              <a:ext uri="{FF2B5EF4-FFF2-40B4-BE49-F238E27FC236}">
                <a16:creationId xmlns:a16="http://schemas.microsoft.com/office/drawing/2014/main" id="{24B7417B-10F9-89B0-FE95-E477DF46CCFC}"/>
              </a:ext>
            </a:extLst>
          </p:cNvPr>
          <p:cNvSpPr txBox="1"/>
          <p:nvPr/>
        </p:nvSpPr>
        <p:spPr>
          <a:xfrm>
            <a:off x="241300" y="1688813"/>
            <a:ext cx="10535557" cy="3785652"/>
          </a:xfrm>
          <a:prstGeom prst="rect">
            <a:avLst/>
          </a:prstGeom>
          <a:noFill/>
        </p:spPr>
        <p:txBody>
          <a:bodyPr wrap="square" rtlCol="0">
            <a:spAutoFit/>
          </a:bodyPr>
          <a:lstStyle/>
          <a:p>
            <a:r>
              <a:rPr lang="en-US" sz="2400" b="1" kern="100" dirty="0">
                <a:effectLst/>
                <a:latin typeface="Aptos Display" panose="020B0004020202020204" pitchFamily="34" charset="0"/>
                <a:ea typeface="Calibri" panose="020F0502020204030204" pitchFamily="34" charset="0"/>
                <a:cs typeface="Times New Roman" panose="02020603050405020304" pitchFamily="18" charset="0"/>
              </a:rPr>
              <a:t>NCRF’s Purple Heart Veterans History Project earns top honors</a:t>
            </a:r>
          </a:p>
          <a:p>
            <a:pPr marL="0" marR="0"/>
            <a:r>
              <a:rPr lang="en-US" sz="2400" kern="100" dirty="0">
                <a:effectLst/>
                <a:latin typeface="Aptos Display" panose="020B0004020202020204" pitchFamily="34" charset="0"/>
                <a:ea typeface="Calibri" panose="020F0502020204030204" pitchFamily="34" charset="0"/>
                <a:cs typeface="Times New Roman" panose="02020603050405020304" pitchFamily="18" charset="0"/>
              </a:rPr>
              <a:t>NCRF’s efforts to commemorate National Purple Heart Day by hosting a Veterans History Project event during the 2016 NCRA Convention &amp; Expo held in Chicago, Ill., have earned top honors in the Golden Image Awards sponsored by the Florida Public Relations Association’s (FPRA) Capital Chapter.</a:t>
            </a:r>
          </a:p>
          <a:p>
            <a:pPr marL="0" marR="0"/>
            <a:endParaRPr lang="en-US" sz="24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0" marR="0"/>
            <a:r>
              <a:rPr lang="en-US" sz="2400" b="1" kern="100" dirty="0">
                <a:effectLst/>
                <a:latin typeface="Aptos Display" panose="020B0004020202020204" pitchFamily="34" charset="0"/>
                <a:ea typeface="Calibri" panose="020F0502020204030204" pitchFamily="34" charset="0"/>
                <a:cs typeface="Times New Roman" panose="02020603050405020304" pitchFamily="18" charset="0"/>
              </a:rPr>
              <a:t>Firm owners honor veterans through the Veterans History Project</a:t>
            </a:r>
            <a:endParaRPr lang="en-US" sz="24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0" marR="0"/>
            <a:r>
              <a:rPr lang="en-US" sz="2400" kern="100" dirty="0">
                <a:effectLst/>
                <a:latin typeface="Aptos Display" panose="020B0004020202020204" pitchFamily="34" charset="0"/>
                <a:ea typeface="Calibri" panose="020F0502020204030204" pitchFamily="34" charset="0"/>
                <a:cs typeface="Times New Roman" panose="02020603050405020304" pitchFamily="18" charset="0"/>
              </a:rPr>
              <a:t>In honor of Veterans Day, court reporting firms across the nation gathered to interview veterans about their wartime experiences as part of NCRF’s partnership with the Library of Congress Veterans History Project (VHP).</a:t>
            </a:r>
          </a:p>
        </p:txBody>
      </p:sp>
    </p:spTree>
    <p:extLst>
      <p:ext uri="{BB962C8B-B14F-4D97-AF65-F5344CB8AC3E}">
        <p14:creationId xmlns:p14="http://schemas.microsoft.com/office/powerpoint/2010/main" val="3954714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NCRF-logo_web">
            <a:extLst>
              <a:ext uri="{FF2B5EF4-FFF2-40B4-BE49-F238E27FC236}">
                <a16:creationId xmlns:a16="http://schemas.microsoft.com/office/drawing/2014/main" id="{08D0D4DE-6105-BE40-9ADB-4169DE3450C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329476" y="210794"/>
            <a:ext cx="2704338" cy="186227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6A59D85E-7837-6043-818E-646F5CA5411A}"/>
              </a:ext>
            </a:extLst>
          </p:cNvPr>
          <p:cNvSpPr txBox="1">
            <a:spLocks/>
          </p:cNvSpPr>
          <p:nvPr/>
        </p:nvSpPr>
        <p:spPr>
          <a:xfrm>
            <a:off x="241300" y="210794"/>
            <a:ext cx="11664674" cy="790692"/>
          </a:xfrm>
          <a:prstGeom prst="rect">
            <a:avLst/>
          </a:prstGeom>
        </p:spPr>
        <p:txBody>
          <a:bodyPr/>
          <a:lstStyle>
            <a:lvl1pPr algn="ctr" defTabSz="457200" rtl="0" eaLnBrk="1" latinLnBrk="0" hangingPunct="1">
              <a:spcBef>
                <a:spcPct val="0"/>
              </a:spcBef>
              <a:buNone/>
              <a:defRPr lang="en-US" sz="2600" b="1" kern="1200" smtClean="0">
                <a:solidFill>
                  <a:srgbClr val="FFB300"/>
                </a:solidFill>
                <a:effectLst>
                  <a:outerShdw blurRad="44450" dist="63500" dir="4080000" algn="tl" rotWithShape="0">
                    <a:srgbClr val="000000"/>
                  </a:outerShdw>
                </a:effectLst>
                <a:latin typeface="Avenir Black"/>
                <a:ea typeface="+mj-ea"/>
                <a:cs typeface="Avenir Black"/>
              </a:defRPr>
            </a:lvl1pPr>
          </a:lstStyle>
          <a:p>
            <a:r>
              <a:rPr lang="en-US" sz="4800" spc="-150" dirty="0">
                <a:solidFill>
                  <a:schemeClr val="tx2"/>
                </a:solidFill>
                <a:effectLst/>
                <a:latin typeface="+mn-lt"/>
                <a:cs typeface="Arial"/>
              </a:rPr>
              <a:t>NCRF &amp; the VHP</a:t>
            </a:r>
          </a:p>
        </p:txBody>
      </p:sp>
      <p:sp>
        <p:nvSpPr>
          <p:cNvPr id="7" name="TextBox 6">
            <a:extLst>
              <a:ext uri="{FF2B5EF4-FFF2-40B4-BE49-F238E27FC236}">
                <a16:creationId xmlns:a16="http://schemas.microsoft.com/office/drawing/2014/main" id="{24B7417B-10F9-89B0-FE95-E477DF46CCFC}"/>
              </a:ext>
            </a:extLst>
          </p:cNvPr>
          <p:cNvSpPr txBox="1"/>
          <p:nvPr/>
        </p:nvSpPr>
        <p:spPr>
          <a:xfrm>
            <a:off x="241300" y="1688813"/>
            <a:ext cx="10535557" cy="4524315"/>
          </a:xfrm>
          <a:prstGeom prst="rect">
            <a:avLst/>
          </a:prstGeom>
          <a:noFill/>
        </p:spPr>
        <p:txBody>
          <a:bodyPr wrap="square" rtlCol="0">
            <a:spAutoFit/>
          </a:bodyPr>
          <a:lstStyle/>
          <a:p>
            <a:pPr marL="0" marR="0">
              <a:spcBef>
                <a:spcPts val="0"/>
              </a:spcBef>
            </a:pPr>
            <a:r>
              <a:rPr lang="en-US" sz="2400" b="1" strike="noStrike" kern="100" dirty="0">
                <a:effectLst/>
                <a:latin typeface="Aptos Display" panose="020B0004020202020204" pitchFamily="34" charset="0"/>
                <a:ea typeface="ADLaM Display" panose="02010000000000000000" pitchFamily="2" charset="0"/>
                <a:cs typeface="ADLaM Display" panose="02010000000000000000" pitchFamily="2" charset="0"/>
              </a:rPr>
              <a:t>Gold Star families added to Library of Congress Veterans History Project</a:t>
            </a:r>
            <a:endParaRPr lang="en-US" sz="2400" b="1" kern="100" dirty="0">
              <a:effectLst/>
              <a:latin typeface="Aptos Display" panose="020B0004020202020204" pitchFamily="34" charset="0"/>
              <a:ea typeface="ADLaM Display" panose="02010000000000000000" pitchFamily="2" charset="0"/>
              <a:cs typeface="ADLaM Display" panose="02010000000000000000" pitchFamily="2" charset="0"/>
            </a:endParaRPr>
          </a:p>
          <a:p>
            <a:pPr marL="0" marR="0">
              <a:spcBef>
                <a:spcPts val="0"/>
              </a:spcBef>
            </a:pPr>
            <a:r>
              <a:rPr lang="en-US" sz="2400" kern="100" dirty="0">
                <a:effectLst/>
                <a:latin typeface="Aptos Display" panose="020B0004020202020204" pitchFamily="34" charset="0"/>
                <a:ea typeface="ADLaM Display" panose="02010000000000000000" pitchFamily="2" charset="0"/>
                <a:cs typeface="ADLaM Display" panose="02010000000000000000" pitchFamily="2" charset="0"/>
              </a:rPr>
              <a:t>NJ.com reported on Nov. 16 that the U.S. Senate has approved legislation that adds Gold Star families to the Library of Congress Veterans History Project.…</a:t>
            </a:r>
          </a:p>
          <a:p>
            <a:pPr marL="0" marR="0">
              <a:spcBef>
                <a:spcPts val="0"/>
              </a:spcBef>
            </a:pPr>
            <a:endParaRPr lang="en-US" sz="2400" kern="100" dirty="0">
              <a:effectLst/>
              <a:latin typeface="Aptos Display" panose="020B0004020202020204" pitchFamily="34" charset="0"/>
              <a:ea typeface="ADLaM Display" panose="02010000000000000000" pitchFamily="2" charset="0"/>
              <a:cs typeface="ADLaM Display" panose="02010000000000000000" pitchFamily="2" charset="0"/>
            </a:endParaRPr>
          </a:p>
          <a:p>
            <a:pPr marL="0" marR="0">
              <a:spcBef>
                <a:spcPts val="0"/>
              </a:spcBef>
            </a:pPr>
            <a:r>
              <a:rPr lang="en-US" sz="2400" b="1" strike="noStrike" kern="100" dirty="0">
                <a:effectLst/>
                <a:latin typeface="Aptos Display" panose="020B0004020202020204" pitchFamily="34" charset="0"/>
                <a:ea typeface="ADLaM Display" panose="02010000000000000000" pitchFamily="2" charset="0"/>
                <a:cs typeface="ADLaM Display" panose="02010000000000000000" pitchFamily="2" charset="0"/>
              </a:rPr>
              <a:t>Ohio veterans tell their stories for oral history project</a:t>
            </a:r>
            <a:endParaRPr lang="en-US" sz="2400" kern="100" dirty="0">
              <a:effectLst/>
              <a:latin typeface="Aptos Display" panose="020B0004020202020204" pitchFamily="34" charset="0"/>
              <a:ea typeface="ADLaM Display" panose="02010000000000000000" pitchFamily="2" charset="0"/>
              <a:cs typeface="ADLaM Display" panose="02010000000000000000" pitchFamily="2" charset="0"/>
            </a:endParaRPr>
          </a:p>
          <a:p>
            <a:pPr marL="0" marR="0">
              <a:spcBef>
                <a:spcPts val="0"/>
              </a:spcBef>
            </a:pPr>
            <a:r>
              <a:rPr lang="en-US" sz="2400" kern="100" dirty="0">
                <a:effectLst/>
                <a:latin typeface="Aptos Display" panose="020B0004020202020204" pitchFamily="34" charset="0"/>
                <a:ea typeface="ADLaM Display" panose="02010000000000000000" pitchFamily="2" charset="0"/>
                <a:cs typeface="ADLaM Display" panose="02010000000000000000" pitchFamily="2" charset="0"/>
              </a:rPr>
              <a:t>NCRA member Kelly Linkowski, RPR, CCR, CRC, CPE, was interviewed in a story posted by radio station WOSU for National Public Radio on Jan. 17…</a:t>
            </a:r>
          </a:p>
          <a:p>
            <a:pPr marL="0" marR="0">
              <a:spcBef>
                <a:spcPts val="0"/>
              </a:spcBef>
            </a:pPr>
            <a:endParaRPr lang="en-US" sz="2400" kern="100" dirty="0">
              <a:effectLst/>
              <a:latin typeface="Aptos Display" panose="020B0004020202020204" pitchFamily="34" charset="0"/>
              <a:ea typeface="ADLaM Display" panose="02010000000000000000" pitchFamily="2" charset="0"/>
              <a:cs typeface="ADLaM Display" panose="02010000000000000000" pitchFamily="2" charset="0"/>
            </a:endParaRPr>
          </a:p>
          <a:p>
            <a:pPr marL="0" marR="0">
              <a:spcBef>
                <a:spcPts val="0"/>
              </a:spcBef>
            </a:pPr>
            <a:r>
              <a:rPr lang="en-US" sz="2400" b="1" u="none" strike="noStrike" kern="100" dirty="0">
                <a:effectLst/>
                <a:latin typeface="Aptos Display" panose="020B0004020202020204" pitchFamily="34" charset="0"/>
                <a:ea typeface="ADLaM Display" panose="02010000000000000000" pitchFamily="2" charset="0"/>
                <a:cs typeface="ADLaM Display" panose="02010000000000000000" pitchFamily="2" charset="0"/>
              </a:rPr>
              <a:t>Lake County veterans share experiences at annual oral history project</a:t>
            </a:r>
            <a:endParaRPr lang="en-US" sz="2400" b="1" kern="100" dirty="0">
              <a:effectLst/>
              <a:latin typeface="Aptos Display" panose="020B0004020202020204" pitchFamily="34" charset="0"/>
              <a:ea typeface="ADLaM Display" panose="02010000000000000000" pitchFamily="2" charset="0"/>
              <a:cs typeface="ADLaM Display" panose="02010000000000000000" pitchFamily="2" charset="0"/>
            </a:endParaRPr>
          </a:p>
          <a:p>
            <a:pPr marL="0" marR="0">
              <a:spcBef>
                <a:spcPts val="0"/>
              </a:spcBef>
            </a:pPr>
            <a:r>
              <a:rPr lang="en-US" sz="2400" kern="100" dirty="0">
                <a:effectLst/>
                <a:latin typeface="Aptos Display" panose="020B0004020202020204" pitchFamily="34" charset="0"/>
                <a:ea typeface="ADLaM Display" panose="02010000000000000000" pitchFamily="2" charset="0"/>
                <a:cs typeface="ADLaM Display" panose="02010000000000000000" pitchFamily="2" charset="0"/>
              </a:rPr>
              <a:t>The Lake County News-Sun posted an article on Nov. 13 about the sixth annual Veterans History Project held at the Lake County Courthouse, Ill. NCRA…</a:t>
            </a:r>
          </a:p>
          <a:p>
            <a:endParaRPr lang="en-US" sz="2400" kern="100" dirty="0">
              <a:effectLst/>
              <a:latin typeface="Aptos Display"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2374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NCRF-logo_web">
            <a:extLst>
              <a:ext uri="{FF2B5EF4-FFF2-40B4-BE49-F238E27FC236}">
                <a16:creationId xmlns:a16="http://schemas.microsoft.com/office/drawing/2014/main" id="{08D0D4DE-6105-BE40-9ADB-4169DE3450C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9329476" y="210794"/>
            <a:ext cx="2704338" cy="186227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6A59D85E-7837-6043-818E-646F5CA5411A}"/>
              </a:ext>
            </a:extLst>
          </p:cNvPr>
          <p:cNvSpPr txBox="1">
            <a:spLocks/>
          </p:cNvSpPr>
          <p:nvPr/>
        </p:nvSpPr>
        <p:spPr>
          <a:xfrm>
            <a:off x="241300" y="210794"/>
            <a:ext cx="11664674" cy="790692"/>
          </a:xfrm>
          <a:prstGeom prst="rect">
            <a:avLst/>
          </a:prstGeom>
        </p:spPr>
        <p:txBody>
          <a:bodyPr/>
          <a:lstStyle>
            <a:lvl1pPr algn="ctr" defTabSz="457200" rtl="0" eaLnBrk="1" latinLnBrk="0" hangingPunct="1">
              <a:spcBef>
                <a:spcPct val="0"/>
              </a:spcBef>
              <a:buNone/>
              <a:defRPr lang="en-US" sz="2600" b="1" kern="1200" smtClean="0">
                <a:solidFill>
                  <a:srgbClr val="FFB300"/>
                </a:solidFill>
                <a:effectLst>
                  <a:outerShdw blurRad="44450" dist="63500" dir="4080000" algn="tl" rotWithShape="0">
                    <a:srgbClr val="000000"/>
                  </a:outerShdw>
                </a:effectLst>
                <a:latin typeface="Avenir Black"/>
                <a:ea typeface="+mj-ea"/>
                <a:cs typeface="Avenir Black"/>
              </a:defRPr>
            </a:lvl1pPr>
          </a:lstStyle>
          <a:p>
            <a:r>
              <a:rPr lang="en-US" sz="4800" spc="-150" dirty="0">
                <a:solidFill>
                  <a:schemeClr val="tx2"/>
                </a:solidFill>
                <a:effectLst/>
                <a:latin typeface="+mn-lt"/>
                <a:cs typeface="Arial"/>
              </a:rPr>
              <a:t>NCRF &amp; the VHP</a:t>
            </a:r>
          </a:p>
        </p:txBody>
      </p:sp>
      <p:pic>
        <p:nvPicPr>
          <p:cNvPr id="2" name="Picture 1" descr="A group of people posing for a photo&#10;&#10;Description automatically generated">
            <a:hlinkClick r:id="rId4"/>
            <a:extLst>
              <a:ext uri="{FF2B5EF4-FFF2-40B4-BE49-F238E27FC236}">
                <a16:creationId xmlns:a16="http://schemas.microsoft.com/office/drawing/2014/main" id="{4A5F0B7F-A359-CE83-C3E3-85454C5A156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001486"/>
            <a:ext cx="5943600" cy="4010660"/>
          </a:xfrm>
          <a:prstGeom prst="rect">
            <a:avLst/>
          </a:prstGeom>
          <a:noFill/>
          <a:ln>
            <a:noFill/>
          </a:ln>
        </p:spPr>
      </p:pic>
      <p:sp>
        <p:nvSpPr>
          <p:cNvPr id="5" name="TextBox 4">
            <a:extLst>
              <a:ext uri="{FF2B5EF4-FFF2-40B4-BE49-F238E27FC236}">
                <a16:creationId xmlns:a16="http://schemas.microsoft.com/office/drawing/2014/main" id="{A3C0EDC5-9803-2758-D13C-D4426D51ED6E}"/>
              </a:ext>
            </a:extLst>
          </p:cNvPr>
          <p:cNvSpPr txBox="1"/>
          <p:nvPr/>
        </p:nvSpPr>
        <p:spPr>
          <a:xfrm>
            <a:off x="7206343" y="2677886"/>
            <a:ext cx="4699631" cy="2831544"/>
          </a:xfrm>
          <a:prstGeom prst="rect">
            <a:avLst/>
          </a:prstGeom>
          <a:noFill/>
        </p:spPr>
        <p:txBody>
          <a:bodyPr wrap="square" rtlCol="0">
            <a:spAutoFit/>
          </a:bodyPr>
          <a:lstStyle/>
          <a:p>
            <a:pPr algn="ctr"/>
            <a:r>
              <a:rPr lang="en-US" sz="4000" b="1" u="none" strike="noStrike" kern="100" dirty="0">
                <a:effectLst/>
                <a:latin typeface="Aptos Display" panose="020B0004020202020204" pitchFamily="34" charset="0"/>
                <a:ea typeface="Calibri" panose="020F0502020204030204" pitchFamily="34" charset="0"/>
                <a:cs typeface="Times New Roman" panose="02020603050405020304" pitchFamily="18" charset="0"/>
              </a:rPr>
              <a:t>Court reporters preserve veterans’ stories for the Library of Congress</a:t>
            </a:r>
            <a:endParaRPr lang="en-US" sz="4000" b="1" kern="100" dirty="0">
              <a:effectLst/>
              <a:latin typeface="Aptos Display" panose="020B000402020202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1308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NCRF-logo_web">
            <a:extLst>
              <a:ext uri="{FF2B5EF4-FFF2-40B4-BE49-F238E27FC236}">
                <a16:creationId xmlns:a16="http://schemas.microsoft.com/office/drawing/2014/main" id="{08D0D4DE-6105-BE40-9ADB-4169DE3450C4}"/>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41300" y="210794"/>
            <a:ext cx="2704338" cy="186227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8777E52-D9F8-1719-2683-6C3A1D92DE55}"/>
              </a:ext>
            </a:extLst>
          </p:cNvPr>
          <p:cNvSpPr txBox="1"/>
          <p:nvPr/>
        </p:nvSpPr>
        <p:spPr>
          <a:xfrm>
            <a:off x="3231665" y="210794"/>
            <a:ext cx="8503135" cy="5909310"/>
          </a:xfrm>
          <a:prstGeom prst="rect">
            <a:avLst/>
          </a:prstGeom>
          <a:noFill/>
        </p:spPr>
        <p:txBody>
          <a:bodyPr wrap="square" rtlCol="0">
            <a:spAutoFit/>
          </a:bodyPr>
          <a:lstStyle/>
          <a:p>
            <a:pPr marL="0" marR="0">
              <a:spcBef>
                <a:spcPts val="0"/>
              </a:spcBef>
            </a:pPr>
            <a:r>
              <a:rPr lang="en-US" sz="2400" b="1" u="none" strike="noStrike" kern="100" dirty="0">
                <a:effectLst/>
                <a:latin typeface="Aptos Display" panose="020B0004020202020204" pitchFamily="34" charset="0"/>
                <a:ea typeface="Calibri" panose="020F0502020204030204" pitchFamily="34" charset="0"/>
                <a:cs typeface="Times New Roman" panose="02020603050405020304" pitchFamily="18" charset="0"/>
              </a:rPr>
              <a:t>Veterans share war stories, insight to service at event hosted by NCRF in Houston</a:t>
            </a:r>
            <a:endParaRPr lang="en-US" sz="24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0" marR="0">
              <a:spcBef>
                <a:spcPts val="0"/>
              </a:spcBef>
            </a:pPr>
            <a:r>
              <a:rPr lang="en-US" sz="2400" kern="100" dirty="0">
                <a:effectLst/>
                <a:latin typeface="Aptos Display" panose="020B0004020202020204" pitchFamily="34" charset="0"/>
                <a:ea typeface="Calibri" panose="020F0502020204030204" pitchFamily="34" charset="0"/>
                <a:cs typeface="Times New Roman" panose="02020603050405020304" pitchFamily="18" charset="0"/>
              </a:rPr>
              <a:t>Capturing and transcribing stories from veterans not only helps to preserve their memory, but also serves to shed light on the…</a:t>
            </a:r>
          </a:p>
          <a:p>
            <a:pPr marL="0" marR="0">
              <a:spcBef>
                <a:spcPts val="0"/>
              </a:spcBef>
            </a:pPr>
            <a:endParaRPr lang="en-US" sz="24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0" marR="0">
              <a:spcBef>
                <a:spcPts val="0"/>
              </a:spcBef>
            </a:pPr>
            <a:r>
              <a:rPr lang="en-US" sz="2400" b="1" u="none" strike="noStrike" kern="100" dirty="0">
                <a:effectLst/>
                <a:latin typeface="Aptos Display" panose="020B0004020202020204" pitchFamily="34" charset="0"/>
                <a:ea typeface="Calibri" panose="020F0502020204030204" pitchFamily="34" charset="0"/>
                <a:cs typeface="Times New Roman" panose="02020603050405020304" pitchFamily="18" charset="0"/>
              </a:rPr>
              <a:t>VHP testimony makes History Channel Black WWII documentary possible</a:t>
            </a:r>
            <a:endParaRPr lang="en-US" sz="2400"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0" marR="0">
              <a:spcBef>
                <a:spcPts val="0"/>
              </a:spcBef>
            </a:pPr>
            <a:r>
              <a:rPr lang="en-US" sz="2400" kern="100" dirty="0">
                <a:effectLst/>
                <a:latin typeface="Aptos Display" panose="020B0004020202020204" pitchFamily="34" charset="0"/>
                <a:ea typeface="Calibri" panose="020F0502020204030204" pitchFamily="34" charset="0"/>
                <a:cs typeface="Times New Roman" panose="02020603050405020304" pitchFamily="18" charset="0"/>
              </a:rPr>
              <a:t>Since 2001 NCRA members have volunteered for the Library of Congress Veterans History Project. CBS aired a segment on Sunday Morning about Morgan Freeman’s upcoming…</a:t>
            </a:r>
          </a:p>
          <a:p>
            <a:pPr marL="0" marR="0">
              <a:spcBef>
                <a:spcPts val="0"/>
              </a:spcBef>
            </a:pPr>
            <a:endParaRPr lang="en-US" sz="2400" b="1" u="none" strike="noStrike"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0" marR="0">
              <a:spcBef>
                <a:spcPts val="0"/>
              </a:spcBef>
            </a:pPr>
            <a:r>
              <a:rPr lang="en-US" sz="2400" b="1" u="none" strike="noStrike" kern="100" dirty="0">
                <a:effectLst/>
                <a:latin typeface="Aptos Display" panose="020B0004020202020204" pitchFamily="34" charset="0"/>
                <a:ea typeface="Calibri" panose="020F0502020204030204" pitchFamily="34" charset="0"/>
                <a:cs typeface="Times New Roman" panose="02020603050405020304" pitchFamily="18" charset="0"/>
              </a:rPr>
              <a:t>VHP event honors Vietnam veterans</a:t>
            </a:r>
            <a:endParaRPr lang="en-US" sz="2400" b="1" kern="100" dirty="0">
              <a:effectLst/>
              <a:latin typeface="Aptos Display" panose="020B0004020202020204" pitchFamily="34" charset="0"/>
              <a:ea typeface="Calibri" panose="020F0502020204030204" pitchFamily="34" charset="0"/>
              <a:cs typeface="Times New Roman" panose="02020603050405020304" pitchFamily="18" charset="0"/>
            </a:endParaRPr>
          </a:p>
          <a:p>
            <a:pPr marL="0" marR="0">
              <a:spcBef>
                <a:spcPts val="0"/>
              </a:spcBef>
            </a:pPr>
            <a:r>
              <a:rPr lang="en-US" sz="2400" kern="100" dirty="0">
                <a:effectLst/>
                <a:latin typeface="Aptos Display" panose="020B0004020202020204" pitchFamily="34" charset="0"/>
                <a:ea typeface="Calibri" panose="020F0502020204030204" pitchFamily="34" charset="0"/>
                <a:cs typeface="Times New Roman" panose="02020603050405020304" pitchFamily="18" charset="0"/>
              </a:rPr>
              <a:t>In honor of Vietnam Veterans Day observed March 29, the oral histories of seven military members were written for the Veterans History Project (VHP), part…</a:t>
            </a:r>
          </a:p>
          <a:p>
            <a:endParaRPr lang="en-US" dirty="0"/>
          </a:p>
        </p:txBody>
      </p:sp>
    </p:spTree>
    <p:extLst>
      <p:ext uri="{BB962C8B-B14F-4D97-AF65-F5344CB8AC3E}">
        <p14:creationId xmlns:p14="http://schemas.microsoft.com/office/powerpoint/2010/main" val="3132724163"/>
      </p:ext>
    </p:extLst>
  </p:cSld>
  <p:clrMapOvr>
    <a:masterClrMapping/>
  </p:clrMapOvr>
</p:sld>
</file>

<file path=ppt/theme/theme1.xml><?xml version="1.0" encoding="utf-8"?>
<a:theme xmlns:a="http://schemas.openxmlformats.org/drawingml/2006/main" name="Office Theme">
  <a:themeElements>
    <a:clrScheme name="NCRA color palette">
      <a:dk1>
        <a:srgbClr val="000000"/>
      </a:dk1>
      <a:lt1>
        <a:srgbClr val="FFFFFF"/>
      </a:lt1>
      <a:dk2>
        <a:srgbClr val="20386C"/>
      </a:dk2>
      <a:lt2>
        <a:srgbClr val="7F7F7F"/>
      </a:lt2>
      <a:accent1>
        <a:srgbClr val="F1B11C"/>
      </a:accent1>
      <a:accent2>
        <a:srgbClr val="20376C"/>
      </a:accent2>
      <a:accent3>
        <a:srgbClr val="2E53A3"/>
      </a:accent3>
      <a:accent4>
        <a:srgbClr val="FF8B00"/>
      </a:accent4>
      <a:accent5>
        <a:srgbClr val="5B9BFF"/>
      </a:accent5>
      <a:accent6>
        <a:srgbClr val="70AD47"/>
      </a:accent6>
      <a:hlink>
        <a:srgbClr val="5B9BD4"/>
      </a:hlink>
      <a:folHlink>
        <a:srgbClr val="5B9BD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06E0BA97F8E843A6CDA4C9195D0646" ma:contentTypeVersion="9" ma:contentTypeDescription="Create a new document." ma:contentTypeScope="" ma:versionID="5e1525d3ced8dc99ac2f31acb57b7a51">
  <xsd:schema xmlns:xsd="http://www.w3.org/2001/XMLSchema" xmlns:xs="http://www.w3.org/2001/XMLSchema" xmlns:p="http://schemas.microsoft.com/office/2006/metadata/properties" xmlns:ns2="303c428b-197b-424d-abea-162a8a82e763" targetNamespace="http://schemas.microsoft.com/office/2006/metadata/properties" ma:root="true" ma:fieldsID="438f40267268a09c0f9ed721fbca0224" ns2:_="">
    <xsd:import namespace="303c428b-197b-424d-abea-162a8a82e76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3c428b-197b-424d-abea-162a8a82e7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7A224C-FA48-4781-8E88-2EA1A4483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3c428b-197b-424d-abea-162a8a82e7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2262B3-5148-413A-9627-B3A39DC0D8F1}">
  <ds:schemaRefs>
    <ds:schemaRef ds:uri="http://purl.org/dc/elements/1.1/"/>
    <ds:schemaRef ds:uri="http://schemas.microsoft.com/office/infopath/2007/PartnerControls"/>
    <ds:schemaRef ds:uri="http://schemas.microsoft.com/office/2006/documentManagement/types"/>
    <ds:schemaRef ds:uri="http://purl.org/dc/dcmitype/"/>
    <ds:schemaRef ds:uri="http://purl.org/dc/terms/"/>
    <ds:schemaRef ds:uri="http://schemas.openxmlformats.org/package/2006/metadata/core-properties"/>
    <ds:schemaRef ds:uri="303c428b-197b-424d-abea-162a8a82e76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C5062C27-C765-45D0-B87B-3CEA4F6B25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18149</TotalTime>
  <Words>631</Words>
  <Application>Microsoft Office PowerPoint</Application>
  <PresentationFormat>Widescreen</PresentationFormat>
  <Paragraphs>43</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 Display</vt: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Miceli</dc:creator>
  <cp:lastModifiedBy>Annemarie Roketenetz</cp:lastModifiedBy>
  <cp:revision>316</cp:revision>
  <cp:lastPrinted>2023-08-15T17:33:32Z</cp:lastPrinted>
  <dcterms:created xsi:type="dcterms:W3CDTF">2020-03-13T15:56:49Z</dcterms:created>
  <dcterms:modified xsi:type="dcterms:W3CDTF">2024-10-08T20:23:58Z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0x0101001E06E0BA97F8E843A6CDA4C9195D0646</vt:lpwstr>
  </property>
</Properties>
</file>