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1" r:id="rId16"/>
    <p:sldId id="287" r:id="rId17"/>
    <p:sldId id="290" r:id="rId18"/>
    <p:sldId id="295" r:id="rId19"/>
    <p:sldId id="294" r:id="rId20"/>
    <p:sldId id="266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userDrawn="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46F4C0-81DE-D45A-FB7F-C1F0474AF65F}" name="Gloria Banikas" initials="GB" userId="S::gbanikas@ncra.org::4ae36c24-d62f-4d2d-b3a7-15f056d5b2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CCCC"/>
    <a:srgbClr val="4B99D3"/>
    <a:srgbClr val="6699FF"/>
    <a:srgbClr val="60CAD9"/>
    <a:srgbClr val="186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 autoAdjust="0"/>
    <p:restoredTop sz="71361"/>
  </p:normalViewPr>
  <p:slideViewPr>
    <p:cSldViewPr snapToGrid="0" snapToObjects="1" showGuides="1">
      <p:cViewPr varScale="1">
        <p:scale>
          <a:sx n="61" d="100"/>
          <a:sy n="61" d="100"/>
        </p:scale>
        <p:origin x="1910" y="5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EC8C6-38C3-104E-B26F-D725DAC7D973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63ED1-38C4-814D-87B0-5C949DE3D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63ED1-38C4-814D-87B0-5C949DE3D1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63ED1-38C4-814D-87B0-5C949DE3D1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5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3ED1-38C4-814D-87B0-5C949DE3D1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0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3ED1-38C4-814D-87B0-5C949DE3D1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9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3ED1-38C4-814D-87B0-5C949DE3D1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4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can be used as a handout.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63ED1-38C4-814D-87B0-5C949DE3D1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3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1" y="-10106"/>
            <a:ext cx="9170949" cy="687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1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7C0-3EEA-4377-8E2C-D40411AD3B2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A710-A02D-42FA-9F0E-D6C61596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9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7C0-3EEA-4377-8E2C-D40411AD3B2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A710-A02D-42FA-9F0E-D6C61596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A710-A02D-42FA-9F0E-D6C61596DA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06"/>
            <a:ext cx="9473989" cy="68782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400300"/>
            <a:ext cx="7772400" cy="20574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54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76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02" y="-10106"/>
            <a:ext cx="9170948" cy="6878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23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A710-A02D-42FA-9F0E-D6C61596DA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CRA_logo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8"/>
          <a:stretch/>
        </p:blipFill>
        <p:spPr>
          <a:xfrm>
            <a:off x="228600" y="5943600"/>
            <a:ext cx="152604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1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A710-A02D-42FA-9F0E-D6C61596DA8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NCRA_logo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8"/>
          <a:stretch/>
        </p:blipFill>
        <p:spPr>
          <a:xfrm>
            <a:off x="228600" y="5943600"/>
            <a:ext cx="152604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9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06"/>
            <a:ext cx="9473989" cy="6878211"/>
          </a:xfrm>
          <a:prstGeom prst="rect">
            <a:avLst/>
          </a:prstGeom>
        </p:spPr>
      </p:pic>
      <p:pic>
        <p:nvPicPr>
          <p:cNvPr id="7" name="Picture 6" descr="NCRA_logo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8"/>
          <a:stretch/>
        </p:blipFill>
        <p:spPr>
          <a:xfrm>
            <a:off x="228600" y="5943600"/>
            <a:ext cx="1526040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A710-A02D-42FA-9F0E-D6C61596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3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A710-A02D-42FA-9F0E-D6C61596DA8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NCRA_logo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08"/>
          <a:stretch/>
        </p:blipFill>
        <p:spPr>
          <a:xfrm>
            <a:off x="228600" y="5943600"/>
            <a:ext cx="152604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4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7C0-3EEA-4377-8E2C-D40411AD3B2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A710-A02D-42FA-9F0E-D6C61596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6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D7C0-3EEA-4377-8E2C-D40411AD3B2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A710-A02D-42FA-9F0E-D6C61596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2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8D7C0-3EEA-4377-8E2C-D40411AD3B2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A710-A02D-42FA-9F0E-D6C61596D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ra.org/discoversteno/discoversteno-home/learn/ncra-a-to-z-online-progra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scoversteno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2297" y="4942439"/>
            <a:ext cx="47626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C73"/>
                </a:solidFill>
                <a:latin typeface="Helvetica"/>
                <a:cs typeface="Helvetica"/>
              </a:rPr>
              <a:t> © 2023 National Court Reporters Association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835" y="4511797"/>
            <a:ext cx="4546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latin typeface="Helvetica"/>
                <a:cs typeface="Helvetica"/>
              </a:rPr>
              <a:t>Customizable text area</a:t>
            </a:r>
          </a:p>
        </p:txBody>
      </p:sp>
    </p:spTree>
    <p:extLst>
      <p:ext uri="{BB962C8B-B14F-4D97-AF65-F5344CB8AC3E}">
        <p14:creationId xmlns:p14="http://schemas.microsoft.com/office/powerpoint/2010/main" val="243562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17680"/>
            <a:ext cx="8578795" cy="2818236"/>
          </a:xfrm>
        </p:spPr>
        <p:txBody>
          <a:bodyPr>
            <a:normAutofit/>
          </a:bodyPr>
          <a:lstStyle/>
          <a:p>
            <a:pPr marL="0" indent="0">
              <a:buFont typeface="Arial"/>
              <a:buNone/>
            </a:pPr>
            <a:r>
              <a:rPr lang="en-US" sz="2800" dirty="0">
                <a:latin typeface="Arial"/>
                <a:cs typeface="Arial"/>
              </a:rPr>
              <a:t>Other captioning venues: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Financial earnings calls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Sales meetings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Press conferences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Product introductions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Technical training seminars </a:t>
            </a:r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821" y="3465843"/>
            <a:ext cx="2806461" cy="1936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6-01-14 at 4.44.4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153" y="3465843"/>
            <a:ext cx="2274620" cy="193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301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17679"/>
            <a:ext cx="8806871" cy="5160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Court reporters and </a:t>
            </a:r>
            <a:r>
              <a:rPr lang="en-US" sz="2800" dirty="0" err="1">
                <a:latin typeface="Arial"/>
                <a:cs typeface="Arial"/>
              </a:rPr>
              <a:t>captioners</a:t>
            </a:r>
            <a:r>
              <a:rPr lang="en-US" sz="2800" dirty="0">
                <a:latin typeface="Arial"/>
                <a:cs typeface="Arial"/>
              </a:rPr>
              <a:t> use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b="1" dirty="0" err="1">
                <a:solidFill>
                  <a:srgbClr val="33CCCC"/>
                </a:solidFill>
                <a:latin typeface="Arial"/>
                <a:cs typeface="Arial"/>
              </a:rPr>
              <a:t>realtime</a:t>
            </a: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 technology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to enhance the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marketability of their skills.</a:t>
            </a:r>
          </a:p>
          <a:p>
            <a:pPr marL="0" indent="0">
              <a:lnSpc>
                <a:spcPct val="50000"/>
              </a:lnSpc>
              <a:buNone/>
            </a:pPr>
            <a:endParaRPr lang="en-US" sz="2400" b="1" dirty="0">
              <a:solidFill>
                <a:srgbClr val="12106E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33CCCC"/>
                </a:solidFill>
                <a:latin typeface="Arial"/>
                <a:cs typeface="Arial"/>
              </a:rPr>
              <a:t>Three-step process:</a:t>
            </a:r>
            <a:endParaRPr lang="en-US" sz="2400" dirty="0">
              <a:solidFill>
                <a:srgbClr val="33CCCC"/>
              </a:solidFill>
              <a:latin typeface="Arial"/>
              <a:cs typeface="Arial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>
                <a:latin typeface="Arial"/>
                <a:cs typeface="Arial"/>
              </a:rPr>
              <a:t>The reporter’s steno machine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connects to a computer.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>
                <a:latin typeface="Arial"/>
                <a:cs typeface="Arial"/>
              </a:rPr>
              <a:t>Software translates the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shorthand to full text.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>
                <a:latin typeface="Arial"/>
                <a:cs typeface="Arial"/>
              </a:rPr>
              <a:t>Clients receive the feed on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their electronic devices seconds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after the words are spoken.</a:t>
            </a:r>
          </a:p>
        </p:txBody>
      </p:sp>
      <p:pic>
        <p:nvPicPr>
          <p:cNvPr id="5" name="Picture 4" descr="Screen Shot 2016-01-15 at 10.49.41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1"/>
          <a:stretch/>
        </p:blipFill>
        <p:spPr>
          <a:xfrm>
            <a:off x="5774034" y="1652143"/>
            <a:ext cx="3010327" cy="3634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585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4463"/>
            <a:ext cx="8578795" cy="5028378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  <a:buFont typeface="Wingdings" charset="2"/>
              <a:buChar char="§"/>
            </a:pPr>
            <a:r>
              <a:rPr lang="en-US" sz="2800" dirty="0">
                <a:latin typeface="Arial"/>
                <a:cs typeface="Arial"/>
              </a:rPr>
              <a:t>Court reporters and </a:t>
            </a:r>
            <a:r>
              <a:rPr lang="en-US" sz="2800" dirty="0" err="1">
                <a:latin typeface="Arial"/>
                <a:cs typeface="Arial"/>
              </a:rPr>
              <a:t>captioners</a:t>
            </a:r>
            <a:r>
              <a:rPr lang="en-US" sz="2800" dirty="0">
                <a:latin typeface="Arial"/>
                <a:cs typeface="Arial"/>
              </a:rPr>
              <a:t> with certification can expect the </a:t>
            </a: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best job opportunities</a:t>
            </a:r>
            <a:r>
              <a:rPr lang="en-US" sz="2800" dirty="0">
                <a:latin typeface="Arial"/>
                <a:cs typeface="Arial"/>
              </a:rPr>
              <a:t>.</a:t>
            </a:r>
          </a:p>
          <a:p>
            <a:pPr lvl="0">
              <a:buClr>
                <a:schemeClr val="tx1"/>
              </a:buClr>
              <a:buFont typeface="Wingdings" charset="2"/>
              <a:buChar char="§"/>
            </a:pPr>
            <a:r>
              <a:rPr lang="en-US" sz="2800" dirty="0">
                <a:latin typeface="Arial"/>
                <a:cs typeface="Arial"/>
              </a:rPr>
              <a:t>Demand for court reporters and captioners is currently </a:t>
            </a: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on the rise</a:t>
            </a:r>
            <a:r>
              <a:rPr lang="en-US" sz="2800" b="1" dirty="0">
                <a:latin typeface="Arial"/>
                <a:cs typeface="Arial"/>
              </a:rPr>
              <a:t>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>
                <a:latin typeface="Arial"/>
                <a:cs typeface="Arial"/>
              </a:rPr>
              <a:t>Opportunities are nationwide.</a:t>
            </a:r>
          </a:p>
          <a:p>
            <a:pPr marL="0" lvl="0" indent="0">
              <a:buClr>
                <a:schemeClr val="tx1"/>
              </a:buClr>
              <a:buNone/>
            </a:pP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64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844"/>
            <a:ext cx="8252059" cy="50593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latin typeface="Arial"/>
                <a:cs typeface="Arial"/>
              </a:rPr>
              <a:t>Court reporting and captioning are </a:t>
            </a: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often overlooked as</a:t>
            </a:r>
            <a:r>
              <a:rPr lang="en-US" sz="2800" dirty="0">
                <a:solidFill>
                  <a:srgbClr val="33CCCC"/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top jobs for professionals</a:t>
            </a:r>
            <a:r>
              <a:rPr lang="en-US" sz="2800" dirty="0">
                <a:latin typeface="Arial"/>
                <a:cs typeface="Arial"/>
              </a:rPr>
              <a:t>, especially as a career that doesn’t require a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four-year college degree. </a:t>
            </a:r>
          </a:p>
          <a:p>
            <a:pPr marL="0" indent="0">
              <a:lnSpc>
                <a:spcPct val="50000"/>
              </a:lnSpc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latin typeface="Arial"/>
                <a:cs typeface="Arial"/>
              </a:rPr>
              <a:t>The truth is, </a:t>
            </a: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court reporters can spend less time in school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 be on their way to earning a</a:t>
            </a:r>
            <a:r>
              <a:rPr lang="en-US" sz="2800" b="1" dirty="0">
                <a:latin typeface="Arial"/>
                <a:cs typeface="Arial"/>
              </a:rPr>
              <a:t> </a:t>
            </a:r>
            <a:br>
              <a:rPr lang="en-US" sz="2800" b="1" dirty="0">
                <a:latin typeface="Arial"/>
                <a:cs typeface="Arial"/>
              </a:rPr>
            </a:b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salary that is competitive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with other professions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requiring four-year degrees.</a:t>
            </a:r>
          </a:p>
        </p:txBody>
      </p:sp>
    </p:spTree>
    <p:extLst>
      <p:ext uri="{BB962C8B-B14F-4D97-AF65-F5344CB8AC3E}">
        <p14:creationId xmlns:p14="http://schemas.microsoft.com/office/powerpoint/2010/main" val="455647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21676"/>
            <a:ext cx="8424042" cy="584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Court reporting </a:t>
            </a:r>
            <a:r>
              <a:rPr lang="en-US" sz="2800" dirty="0">
                <a:latin typeface="Arial"/>
                <a:cs typeface="Arial"/>
              </a:rPr>
              <a:t>and </a:t>
            </a: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captioning</a:t>
            </a:r>
            <a:r>
              <a:rPr lang="en-US" sz="2800" dirty="0">
                <a:latin typeface="Arial"/>
                <a:cs typeface="Arial"/>
              </a:rPr>
              <a:t> are careers that will be in </a:t>
            </a: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increasingly high demand </a:t>
            </a:r>
            <a:r>
              <a:rPr lang="en-US" sz="2800" dirty="0">
                <a:latin typeface="Arial"/>
                <a:cs typeface="Arial"/>
              </a:rPr>
              <a:t>well into the future.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age of our current court reporters is 51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About 70 percent of existing court reporters will retire in the next 20 years.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800" b="1" dirty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ample job opportunities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nationwide.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031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393706"/>
            <a:ext cx="7050181" cy="3839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4300" dirty="0">
                <a:latin typeface="Arial"/>
                <a:cs typeface="Arial"/>
              </a:rPr>
              <a:t>The profession is a </a:t>
            </a:r>
            <a:br>
              <a:rPr lang="en-US" sz="4300" dirty="0">
                <a:latin typeface="Arial"/>
                <a:cs typeface="Arial"/>
              </a:rPr>
            </a:br>
            <a:r>
              <a:rPr lang="en-US" sz="4300" dirty="0">
                <a:latin typeface="Arial"/>
                <a:cs typeface="Arial"/>
              </a:rPr>
              <a:t>great choice for: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sz="2800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3000" b="1" dirty="0">
                <a:solidFill>
                  <a:srgbClr val="33CCCC"/>
                </a:solidFill>
                <a:latin typeface="Arial"/>
                <a:cs typeface="Arial"/>
              </a:rPr>
              <a:t>Graduating high school </a:t>
            </a:r>
            <a:br>
              <a:rPr lang="en-US" sz="3000" b="1" dirty="0">
                <a:solidFill>
                  <a:srgbClr val="33CCCC"/>
                </a:solidFill>
                <a:latin typeface="Arial"/>
                <a:cs typeface="Arial"/>
              </a:rPr>
            </a:br>
            <a:r>
              <a:rPr lang="en-US" sz="3000" b="1" dirty="0">
                <a:solidFill>
                  <a:srgbClr val="33CCCC"/>
                </a:solidFill>
                <a:latin typeface="Arial"/>
                <a:cs typeface="Arial"/>
              </a:rPr>
              <a:t>students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3000" b="1" dirty="0">
                <a:solidFill>
                  <a:srgbClr val="33CCCC"/>
                </a:solidFill>
                <a:latin typeface="Arial"/>
                <a:cs typeface="Arial"/>
              </a:rPr>
              <a:t>Career changers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3000" b="1" dirty="0">
                <a:solidFill>
                  <a:srgbClr val="33CCCC"/>
                </a:solidFill>
                <a:latin typeface="Arial"/>
                <a:cs typeface="Arial"/>
              </a:rPr>
              <a:t>College path redirects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3000" b="1" dirty="0">
                <a:solidFill>
                  <a:srgbClr val="33CCCC"/>
                </a:solidFill>
                <a:latin typeface="Arial"/>
                <a:cs typeface="Arial"/>
              </a:rPr>
              <a:t>Veterans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050" y="299399"/>
            <a:ext cx="2407371" cy="160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511" y="2053684"/>
            <a:ext cx="2402958" cy="160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266" y="3821245"/>
            <a:ext cx="2407371" cy="160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98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1624"/>
            <a:ext cx="8578795" cy="45259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b="1" dirty="0">
                <a:solidFill>
                  <a:srgbClr val="33CCCC"/>
                </a:solidFill>
                <a:latin typeface="Arial"/>
                <a:cs typeface="Arial"/>
              </a:rPr>
              <a:t>Strong vocabulary</a:t>
            </a:r>
            <a:r>
              <a:rPr lang="en-US" b="1" dirty="0">
                <a:solidFill>
                  <a:srgbClr val="186C6E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and a good ear for accents 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and dialects.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b="1" dirty="0">
                <a:solidFill>
                  <a:srgbClr val="33CCCC"/>
                </a:solidFill>
                <a:latin typeface="Arial"/>
                <a:cs typeface="Arial"/>
              </a:rPr>
              <a:t>Ability to think </a:t>
            </a:r>
            <a:r>
              <a:rPr lang="en-US" dirty="0">
                <a:latin typeface="Arial"/>
                <a:cs typeface="Arial"/>
              </a:rPr>
              <a:t>on your feet and adapt to a variety of situations.</a:t>
            </a:r>
          </a:p>
          <a:p>
            <a:pPr lvl="1">
              <a:lnSpc>
                <a:spcPct val="90000"/>
              </a:lnSpc>
              <a:buFont typeface="Wingdings" charset="2"/>
              <a:buChar char="§"/>
            </a:pPr>
            <a:r>
              <a:rPr lang="en-US" b="1" dirty="0">
                <a:solidFill>
                  <a:srgbClr val="33CCCC"/>
                </a:solidFill>
                <a:latin typeface="Arial"/>
                <a:cs typeface="Arial"/>
              </a:rPr>
              <a:t>Able to focus</a:t>
            </a:r>
            <a:r>
              <a:rPr lang="en-US" dirty="0">
                <a:solidFill>
                  <a:srgbClr val="33CCCC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100 percent on the task at hand.</a:t>
            </a:r>
          </a:p>
        </p:txBody>
      </p:sp>
      <p:pic>
        <p:nvPicPr>
          <p:cNvPr id="4" name="Picture 3" descr="brai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99" y="3874666"/>
            <a:ext cx="3667415" cy="206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-7216"/>
            <a:ext cx="9199659" cy="1255601"/>
          </a:xfrm>
          <a:prstGeom prst="rect">
            <a:avLst/>
          </a:prstGeom>
          <a:solidFill>
            <a:srgbClr val="4B99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88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What it takes:</a:t>
            </a:r>
          </a:p>
        </p:txBody>
      </p:sp>
    </p:spTree>
    <p:extLst>
      <p:ext uri="{BB962C8B-B14F-4D97-AF65-F5344CB8AC3E}">
        <p14:creationId xmlns:p14="http://schemas.microsoft.com/office/powerpoint/2010/main" val="1442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432" y="1891429"/>
            <a:ext cx="4440730" cy="25177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Arial"/>
                <a:cs typeface="Arial"/>
              </a:rPr>
              <a:t>To learn more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about this exciting profession, visit </a:t>
            </a:r>
            <a:r>
              <a:rPr lang="en-US" b="1" i="1" dirty="0">
                <a:latin typeface="Arial"/>
                <a:cs typeface="Arial"/>
              </a:rPr>
              <a:t>DiscoverSteno.org</a:t>
            </a:r>
            <a:r>
              <a:rPr lang="en-US" i="1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-7951" y="-7216"/>
            <a:ext cx="9207610" cy="1255601"/>
          </a:xfrm>
          <a:prstGeom prst="rect">
            <a:avLst/>
          </a:prstGeom>
          <a:solidFill>
            <a:srgbClr val="4B99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5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Where to start:</a:t>
            </a:r>
          </a:p>
        </p:txBody>
      </p:sp>
      <p:pic>
        <p:nvPicPr>
          <p:cNvPr id="5" name="Picture 4" descr="ip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76" y="1367500"/>
            <a:ext cx="3344655" cy="4741404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2D189E0-34EF-A2FC-F4D2-1FC1A5E0D5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67" y="1563657"/>
            <a:ext cx="2937472" cy="43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27" y="1446877"/>
            <a:ext cx="7964003" cy="3839108"/>
          </a:xfrm>
        </p:spPr>
        <p:txBody>
          <a:bodyPr>
            <a:normAutofit fontScale="92500"/>
          </a:bodyPr>
          <a:lstStyle/>
          <a:p>
            <a:pPr marL="0" marR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Attend a </a:t>
            </a:r>
            <a:r>
              <a:rPr lang="en-US" b="1" i="1" dirty="0">
                <a:solidFill>
                  <a:srgbClr val="33CC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FREE</a:t>
            </a: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online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NCRA A to Z Intro to Steno Machine</a:t>
            </a:r>
            <a:endParaRPr lang="en-US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Shorthand program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NCRA A to Z® Intro to Steno Machine Shorthand program offers the perfect opportunity for potential students to learn the alphabet in steno, write on a real machine, and decide if pursuing an education in court reporting or captioning is the right choice.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1" fontAlgn="base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1700" b="1" i="1" dirty="0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six-to-eight-week program teaches the basics of steno writing.</a:t>
            </a:r>
          </a:p>
          <a:p>
            <a:pPr lvl="1" fontAlgn="base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Programs can be online, in-person, or asynchronous. </a:t>
            </a:r>
          </a:p>
          <a:p>
            <a:pPr lvl="1" fontAlgn="base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can use a real steno machine or download the </a:t>
            </a:r>
            <a:r>
              <a:rPr lang="en-US" sz="17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iStenoPad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app.</a:t>
            </a:r>
          </a:p>
          <a:p>
            <a:pPr lvl="1" fontAlgn="base">
              <a:lnSpc>
                <a:spcPct val="115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schedule of upcoming programs can be found at </a:t>
            </a:r>
            <a:r>
              <a:rPr lang="en-US" sz="1700" b="1" i="1" dirty="0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NCRA.org/</a:t>
            </a:r>
            <a:r>
              <a:rPr lang="en-US" sz="1700" b="1" i="1" dirty="0" err="1">
                <a:solidFill>
                  <a:srgbClr val="33CC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AtoZonline</a:t>
            </a:r>
            <a:r>
              <a:rPr lang="en-US" sz="1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951" y="-7216"/>
            <a:ext cx="9207610" cy="1255601"/>
          </a:xfrm>
          <a:prstGeom prst="rect">
            <a:avLst/>
          </a:prstGeom>
          <a:solidFill>
            <a:srgbClr val="4B99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5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Interested?</a:t>
            </a:r>
          </a:p>
        </p:txBody>
      </p:sp>
      <p:pic>
        <p:nvPicPr>
          <p:cNvPr id="4" name="Picture 3" descr="A picture containing text, outdoor, clipart&#10;&#10;Description automatically generated">
            <a:extLst>
              <a:ext uri="{FF2B5EF4-FFF2-40B4-BE49-F238E27FC236}">
                <a16:creationId xmlns:a16="http://schemas.microsoft.com/office/drawing/2014/main" id="{FD9CEDF4-D34A-5E98-758F-D99C8EBCEA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55" y="5285984"/>
            <a:ext cx="1515649" cy="1039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CABBC0-9A6B-2385-FD00-CE19CC0B4FCC}"/>
              </a:ext>
            </a:extLst>
          </p:cNvPr>
          <p:cNvSpPr txBox="1"/>
          <p:nvPr/>
        </p:nvSpPr>
        <p:spPr>
          <a:xfrm>
            <a:off x="2517732" y="5285984"/>
            <a:ext cx="4622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up for a free NCRA A to Z Intro to Steno Machine Shorthand program today.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504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7780" y="1446877"/>
            <a:ext cx="3759019" cy="39894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would like to review the information in this PowerPoint again, scan the QR code to download a copy.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951" y="-7216"/>
            <a:ext cx="9207610" cy="1255601"/>
          </a:xfrm>
          <a:prstGeom prst="rect">
            <a:avLst/>
          </a:prstGeom>
          <a:solidFill>
            <a:srgbClr val="4B99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58"/>
            <a:ext cx="8229600" cy="11430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PowerPoint later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C8E4A37B-F71F-9FA0-01AE-4FCC2F4C30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3" y="1588331"/>
            <a:ext cx="4667708" cy="451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0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216"/>
            <a:ext cx="9207610" cy="1255601"/>
          </a:xfrm>
          <a:prstGeom prst="rect">
            <a:avLst/>
          </a:prstGeom>
          <a:solidFill>
            <a:srgbClr val="4B99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2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Did you know?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5100"/>
            <a:ext cx="8578795" cy="2995585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2400" dirty="0">
                <a:latin typeface="Arial"/>
                <a:cs typeface="Arial"/>
              </a:rPr>
              <a:t>The profession dates back to the </a:t>
            </a:r>
            <a:r>
              <a:rPr lang="en-US" sz="2400" b="1" dirty="0">
                <a:solidFill>
                  <a:srgbClr val="33CCCC"/>
                </a:solidFill>
                <a:latin typeface="Arial"/>
                <a:cs typeface="Arial"/>
              </a:rPr>
              <a:t>4th century B.C.E.</a:t>
            </a:r>
            <a:r>
              <a:rPr lang="en-US" sz="2400" dirty="0">
                <a:solidFill>
                  <a:srgbClr val="33CCCC"/>
                </a:solidFill>
                <a:latin typeface="Arial"/>
                <a:cs typeface="Arial"/>
              </a:rPr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latin typeface="Arial"/>
                <a:cs typeface="Arial"/>
              </a:rPr>
              <a:t>Throughout history, court reporters have served the public by making </a:t>
            </a:r>
            <a:r>
              <a:rPr lang="en-US" sz="2400" b="1" dirty="0">
                <a:solidFill>
                  <a:srgbClr val="33CCCC"/>
                </a:solidFill>
                <a:latin typeface="Arial"/>
                <a:cs typeface="Arial"/>
              </a:rPr>
              <a:t>accurate records </a:t>
            </a:r>
            <a:r>
              <a:rPr lang="en-US" sz="2400" dirty="0">
                <a:latin typeface="Arial"/>
                <a:cs typeface="Arial"/>
              </a:rPr>
              <a:t>of critical events. 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latin typeface="Arial"/>
                <a:cs typeface="Arial"/>
              </a:rPr>
              <a:t>The ampersand symbol (&amp;) that we use today is one of the </a:t>
            </a:r>
            <a:r>
              <a:rPr lang="en-US" sz="2400" b="1" dirty="0">
                <a:solidFill>
                  <a:srgbClr val="33CCCC"/>
                </a:solidFill>
                <a:latin typeface="Arial"/>
                <a:cs typeface="Arial"/>
              </a:rPr>
              <a:t>earliest forms of shorthand</a:t>
            </a:r>
            <a:r>
              <a:rPr lang="en-US" sz="2400" dirty="0">
                <a:latin typeface="Arial"/>
                <a:cs typeface="Arial"/>
              </a:rPr>
              <a:t>.</a:t>
            </a:r>
          </a:p>
        </p:txBody>
      </p:sp>
      <p:pic>
        <p:nvPicPr>
          <p:cNvPr id="4" name="Picture 3" descr="&amp;.pn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23" y="4080305"/>
            <a:ext cx="5866253" cy="1019413"/>
          </a:xfrm>
          <a:prstGeom prst="rect">
            <a:avLst/>
          </a:prstGeom>
        </p:spPr>
      </p:pic>
      <p:pic>
        <p:nvPicPr>
          <p:cNvPr id="5" name="Picture 4" descr="&amp; lime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676" y="3937052"/>
            <a:ext cx="1337558" cy="10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13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106"/>
            <a:ext cx="9469821" cy="6878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965407"/>
            <a:ext cx="8006661" cy="2057400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3600" i="1" cap="none" dirty="0">
                <a:solidFill>
                  <a:schemeClr val="bg1"/>
                </a:solidFill>
                <a:latin typeface="Arial"/>
                <a:cs typeface="Arial"/>
              </a:rPr>
              <a:t>Customize here</a:t>
            </a:r>
          </a:p>
        </p:txBody>
      </p:sp>
      <p:sp>
        <p:nvSpPr>
          <p:cNvPr id="3" name="Rectangle 2"/>
          <p:cNvSpPr/>
          <p:nvPr/>
        </p:nvSpPr>
        <p:spPr>
          <a:xfrm>
            <a:off x="876822" y="2907170"/>
            <a:ext cx="7703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baseline="30000" dirty="0">
                <a:solidFill>
                  <a:srgbClr val="FFFFFF"/>
                </a:solidFill>
                <a:latin typeface="Arial"/>
                <a:cs typeface="Arial"/>
              </a:rPr>
              <a:t>For more about the opportunities available in the court reporting and captioning professions, </a:t>
            </a:r>
            <a:br>
              <a:rPr lang="en-US" sz="3600" b="1" baseline="300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b="1" baseline="30000" dirty="0">
                <a:solidFill>
                  <a:srgbClr val="FFFFFF"/>
                </a:solidFill>
                <a:latin typeface="Arial"/>
                <a:cs typeface="Arial"/>
              </a:rPr>
              <a:t>visit </a:t>
            </a:r>
            <a:r>
              <a:rPr lang="en-US" sz="3600" b="1" i="1" baseline="30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DiscoverSteno.org</a:t>
            </a:r>
            <a:r>
              <a:rPr lang="en-US" sz="3600" b="1" baseline="30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B44350-FF4A-0441-AEC9-1661AE2A9C7C}"/>
              </a:ext>
            </a:extLst>
          </p:cNvPr>
          <p:cNvSpPr txBox="1"/>
          <p:nvPr/>
        </p:nvSpPr>
        <p:spPr>
          <a:xfrm>
            <a:off x="0" y="6350847"/>
            <a:ext cx="105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106-21N</a:t>
            </a:r>
          </a:p>
          <a:p>
            <a:r>
              <a:rPr lang="en-US" sz="800" dirty="0"/>
              <a:t>Jan. 2023</a:t>
            </a:r>
          </a:p>
          <a:p>
            <a:r>
              <a:rPr lang="en-US" sz="800" dirty="0"/>
              <a:t>v1</a:t>
            </a:r>
          </a:p>
        </p:txBody>
      </p:sp>
    </p:spTree>
    <p:extLst>
      <p:ext uri="{BB962C8B-B14F-4D97-AF65-F5344CB8AC3E}">
        <p14:creationId xmlns:p14="http://schemas.microsoft.com/office/powerpoint/2010/main" val="1280083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7468" y="1841327"/>
            <a:ext cx="4086459" cy="35949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see a full presentation on the court reporting and captioning profession, scan this QR code.</a:t>
            </a:r>
            <a:endParaRPr lang="en-US" sz="37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951" y="-7216"/>
            <a:ext cx="9207610" cy="1255601"/>
          </a:xfrm>
          <a:prstGeom prst="rect">
            <a:avLst/>
          </a:prstGeom>
          <a:solidFill>
            <a:srgbClr val="4B99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58"/>
            <a:ext cx="8229600" cy="11430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Court Reporting Presentation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C8E4A37B-F71F-9FA0-01AE-4FCC2F4C30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73" y="1447922"/>
            <a:ext cx="4812968" cy="465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4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395551"/>
            <a:ext cx="8578795" cy="22219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>
                <a:latin typeface="Arial"/>
                <a:cs typeface="Arial"/>
              </a:rPr>
              <a:t>Today’s court reporters and </a:t>
            </a:r>
            <a:r>
              <a:rPr lang="en-US" sz="2800" dirty="0" err="1">
                <a:latin typeface="Arial"/>
                <a:cs typeface="Arial"/>
              </a:rPr>
              <a:t>captioners</a:t>
            </a:r>
            <a:r>
              <a:rPr lang="en-US" sz="2800" dirty="0">
                <a:latin typeface="Arial"/>
                <a:cs typeface="Arial"/>
              </a:rPr>
              <a:t>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are on the </a:t>
            </a: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cutting edge of technology</a:t>
            </a:r>
            <a:r>
              <a:rPr lang="en-US" sz="2800" dirty="0">
                <a:latin typeface="Arial"/>
                <a:cs typeface="Arial"/>
              </a:rPr>
              <a:t>,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driving advances in translating the </a:t>
            </a:r>
            <a:br>
              <a:rPr lang="en-US" sz="2800" dirty="0">
                <a:latin typeface="Arial"/>
                <a:cs typeface="Arial"/>
              </a:rPr>
            </a:br>
            <a:r>
              <a:rPr lang="en-US" sz="2800" dirty="0">
                <a:latin typeface="Arial"/>
                <a:cs typeface="Arial"/>
              </a:rPr>
              <a:t>spoken word to print.</a:t>
            </a:r>
          </a:p>
        </p:txBody>
      </p:sp>
      <p:pic>
        <p:nvPicPr>
          <p:cNvPr id="7" name="Picture 6" descr="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41" y="2368178"/>
            <a:ext cx="2765939" cy="221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16" y="2626627"/>
            <a:ext cx="4711971" cy="240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3268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24345"/>
            <a:ext cx="8578795" cy="3063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People who successfully train to become court reporters and </a:t>
            </a:r>
            <a:r>
              <a:rPr lang="en-US" sz="2800" dirty="0" err="1">
                <a:latin typeface="Arial"/>
                <a:cs typeface="Arial"/>
              </a:rPr>
              <a:t>captioners</a:t>
            </a:r>
            <a:r>
              <a:rPr lang="en-US" sz="2800" dirty="0">
                <a:latin typeface="Arial"/>
                <a:cs typeface="Arial"/>
              </a:rPr>
              <a:t> have </a:t>
            </a:r>
            <a:r>
              <a:rPr lang="en-US" sz="2800" b="1" dirty="0">
                <a:solidFill>
                  <a:srgbClr val="33CCCC"/>
                </a:solidFill>
                <a:latin typeface="Arial"/>
                <a:cs typeface="Arial"/>
              </a:rPr>
              <a:t>numerous career options</a:t>
            </a:r>
            <a:r>
              <a:rPr lang="en-US" sz="2800" dirty="0">
                <a:latin typeface="Arial"/>
                <a:cs typeface="Arial"/>
              </a:rPr>
              <a:t>, including these well-known fields: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solidFill>
                  <a:srgbClr val="12106E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12106E"/>
                </a:solidFill>
                <a:latin typeface="Arial"/>
                <a:cs typeface="Arial"/>
              </a:rPr>
              <a:t>Freelance reporting 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2106E"/>
                </a:solidFill>
                <a:latin typeface="Arial"/>
                <a:cs typeface="Arial"/>
              </a:rPr>
              <a:t> Courtroom reporting 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2106E"/>
                </a:solidFill>
                <a:latin typeface="Arial"/>
                <a:cs typeface="Arial"/>
              </a:rPr>
              <a:t> Captioning – live and remote</a:t>
            </a:r>
          </a:p>
          <a:p>
            <a:pPr marL="0" indent="0">
              <a:buNone/>
            </a:pP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6" name="Picture 5" descr="Screen Shot 2016-01-15 at 10.26.03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592" y="3324363"/>
            <a:ext cx="4249539" cy="196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6-01-15 at 12.20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12" y="3324363"/>
            <a:ext cx="3557050" cy="197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093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509999"/>
            <a:ext cx="8578795" cy="31052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>
                <a:latin typeface="Arial"/>
                <a:cs typeface="Arial"/>
              </a:rPr>
              <a:t>Freelancers are hired by: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600" b="1" dirty="0">
                <a:solidFill>
                  <a:srgbClr val="12106E"/>
                </a:solidFill>
                <a:latin typeface="Arial"/>
                <a:cs typeface="Arial"/>
              </a:rPr>
              <a:t>Attorneys 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600" b="1" dirty="0">
                <a:solidFill>
                  <a:srgbClr val="12106E"/>
                </a:solidFill>
                <a:latin typeface="Arial"/>
                <a:cs typeface="Arial"/>
              </a:rPr>
              <a:t>Corporations 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600" b="1" dirty="0">
                <a:solidFill>
                  <a:srgbClr val="12106E"/>
                </a:solidFill>
                <a:latin typeface="Arial"/>
                <a:cs typeface="Arial"/>
              </a:rPr>
              <a:t>Unions 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600" b="1" dirty="0">
                <a:solidFill>
                  <a:srgbClr val="12106E"/>
                </a:solidFill>
                <a:latin typeface="Arial"/>
                <a:cs typeface="Arial"/>
              </a:rPr>
              <a:t>Associations 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600" b="1" dirty="0">
                <a:solidFill>
                  <a:srgbClr val="12106E"/>
                </a:solidFill>
                <a:latin typeface="Arial"/>
                <a:cs typeface="Arial"/>
              </a:rPr>
              <a:t>Contractors 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600" b="1" dirty="0">
                <a:solidFill>
                  <a:srgbClr val="12106E"/>
                </a:solidFill>
                <a:latin typeface="Arial"/>
                <a:cs typeface="Arial"/>
              </a:rPr>
              <a:t>Entrepreneurs </a:t>
            </a:r>
            <a:br>
              <a:rPr lang="en-US" sz="2600" b="1" dirty="0">
                <a:solidFill>
                  <a:srgbClr val="12106E"/>
                </a:solidFill>
                <a:latin typeface="Arial"/>
                <a:cs typeface="Arial"/>
              </a:rPr>
            </a:br>
            <a:r>
              <a:rPr lang="en-US" sz="2600" b="1" dirty="0">
                <a:solidFill>
                  <a:srgbClr val="12106E"/>
                </a:solidFill>
                <a:latin typeface="Arial"/>
                <a:cs typeface="Arial"/>
              </a:rPr>
              <a:t>and more!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600" b="1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3510" y="1650206"/>
            <a:ext cx="5224743" cy="3557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48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75408"/>
            <a:ext cx="8578795" cy="283958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/>
              <a:buNone/>
            </a:pPr>
            <a:r>
              <a:rPr lang="en-US" sz="3000" dirty="0">
                <a:latin typeface="Arial"/>
                <a:cs typeface="Arial"/>
              </a:rPr>
              <a:t>Provide records of meetings and hearings for: 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Pretrial depositions 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Arbitrations 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Board meetings 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Stockholder meetings 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Convention sessions</a:t>
            </a:r>
          </a:p>
          <a:p>
            <a:pPr lvl="1">
              <a:buFont typeface="Wingdings" charset="2"/>
              <a:buChar char="§"/>
            </a:pPr>
            <a:r>
              <a:rPr lang="en-US" sz="2400" b="1" dirty="0">
                <a:solidFill>
                  <a:srgbClr val="16307D"/>
                </a:solidFill>
                <a:latin typeface="Arial"/>
                <a:cs typeface="Arial"/>
              </a:rPr>
              <a:t>Other business sessions and more!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5316" y="3371817"/>
            <a:ext cx="1921500" cy="19017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>
          <a:xfrm>
            <a:off x="3109934" y="3371817"/>
            <a:ext cx="2726174" cy="190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71039" y="3339801"/>
            <a:ext cx="1785776" cy="1973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Make your</a:t>
            </a:r>
            <a:b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own schedule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9032" y="3371817"/>
            <a:ext cx="2648108" cy="190171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9950" y="3469770"/>
            <a:ext cx="2394125" cy="1676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Using modern technology, many freelancers conduct </a:t>
            </a:r>
            <a:r>
              <a:rPr lang="en-US" sz="1900" b="1" dirty="0" err="1">
                <a:solidFill>
                  <a:schemeClr val="bg1"/>
                </a:solidFill>
                <a:latin typeface="Arial"/>
                <a:cs typeface="Arial"/>
              </a:rPr>
              <a:t>realtime</a:t>
            </a:r>
            <a:r>
              <a:rPr lang="en-US" sz="1900" b="1" dirty="0">
                <a:solidFill>
                  <a:schemeClr val="bg1"/>
                </a:solidFill>
                <a:latin typeface="Arial"/>
                <a:cs typeface="Arial"/>
              </a:rPr>
              <a:t> assignments from their home offices. </a:t>
            </a:r>
          </a:p>
        </p:txBody>
      </p:sp>
    </p:spTree>
    <p:extLst>
      <p:ext uri="{BB962C8B-B14F-4D97-AF65-F5344CB8AC3E}">
        <p14:creationId xmlns:p14="http://schemas.microsoft.com/office/powerpoint/2010/main" val="236374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53760"/>
            <a:ext cx="8578795" cy="533679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2800" dirty="0">
                <a:latin typeface="Arial"/>
                <a:cs typeface="Arial"/>
              </a:rPr>
              <a:t>Courtroom or official reporters find employment from: 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400" b="1" dirty="0">
                <a:solidFill>
                  <a:srgbClr val="33CCCC"/>
                </a:solidFill>
                <a:latin typeface="Arial"/>
                <a:cs typeface="Arial"/>
              </a:rPr>
              <a:t>Local, state, and federal governments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latin typeface="Arial"/>
                <a:cs typeface="Arial"/>
              </a:rPr>
              <a:t>Often as part of the team serving one judge or courtroom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latin typeface="Arial"/>
                <a:cs typeface="Arial"/>
              </a:rPr>
              <a:t>Compensated on a government pay scale </a:t>
            </a:r>
          </a:p>
          <a:p>
            <a:pPr lvl="1">
              <a:buFont typeface="Wingdings" charset="2"/>
              <a:buChar char="§"/>
            </a:pPr>
            <a:r>
              <a:rPr lang="en-US" sz="2200" dirty="0">
                <a:latin typeface="Arial"/>
                <a:cs typeface="Arial"/>
              </a:rPr>
              <a:t>Earn government benefits</a:t>
            </a:r>
          </a:p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400" b="1" dirty="0">
                <a:solidFill>
                  <a:srgbClr val="33CCCC"/>
                </a:solidFill>
                <a:latin typeface="Arial"/>
                <a:cs typeface="Arial"/>
              </a:rPr>
              <a:t>Firm owners and private industry employers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Provide services in 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court and in other 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business settings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Meetings 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Conventions 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Board meetings </a:t>
            </a:r>
          </a:p>
          <a:p>
            <a:pPr lvl="1"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Arbitrations and more!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983" y="3097360"/>
            <a:ext cx="4566724" cy="2308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745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16513" y="3394258"/>
            <a:ext cx="2789524" cy="18748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30550"/>
            <a:ext cx="8578795" cy="2594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Broadcast </a:t>
            </a:r>
            <a:r>
              <a:rPr lang="en-US" sz="2800" dirty="0" err="1">
                <a:latin typeface="Arial"/>
                <a:cs typeface="Arial"/>
              </a:rPr>
              <a:t>captioners</a:t>
            </a:r>
            <a:r>
              <a:rPr lang="en-US" sz="2800" dirty="0">
                <a:latin typeface="Arial"/>
                <a:cs typeface="Arial"/>
              </a:rPr>
              <a:t>: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200" dirty="0">
                <a:latin typeface="Arial"/>
                <a:cs typeface="Arial"/>
              </a:rPr>
              <a:t>Provide </a:t>
            </a:r>
            <a:r>
              <a:rPr lang="en-US" sz="2200" b="1" dirty="0">
                <a:solidFill>
                  <a:srgbClr val="33CCCC"/>
                </a:solidFill>
                <a:latin typeface="Arial"/>
                <a:cs typeface="Arial"/>
              </a:rPr>
              <a:t>critical information </a:t>
            </a:r>
            <a:r>
              <a:rPr lang="en-US" sz="2200" dirty="0">
                <a:latin typeface="Arial"/>
                <a:cs typeface="Arial"/>
              </a:rPr>
              <a:t>during emergencies to millions of Americans who are deaf or hard of hearing.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200" dirty="0">
                <a:latin typeface="Arial"/>
                <a:cs typeface="Arial"/>
              </a:rPr>
              <a:t>Enable viewers who are not native English speakers to enjoy news, sports, and entertainment programming.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2200" dirty="0">
                <a:latin typeface="Arial"/>
                <a:cs typeface="Arial"/>
              </a:rPr>
              <a:t>Take advantage of a strong job market.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52236" y="3141506"/>
            <a:ext cx="2515054" cy="2351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Flexible </a:t>
            </a:r>
          </a:p>
          <a:p>
            <a:pPr algn="l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hours </a:t>
            </a:r>
          </a:p>
          <a:p>
            <a:pPr algn="l">
              <a:lnSpc>
                <a:spcPct val="80000"/>
              </a:lnSpc>
            </a:pPr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and work environments</a:t>
            </a:r>
          </a:p>
        </p:txBody>
      </p:sp>
      <p:pic>
        <p:nvPicPr>
          <p:cNvPr id="9" name="Picture 8" descr="Screen Shot 2016-01-15 at 1.58.27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514" y="3394258"/>
            <a:ext cx="2374796" cy="1864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4875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16513" y="3320912"/>
            <a:ext cx="2789524" cy="19017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21720"/>
            <a:ext cx="8578795" cy="2594126"/>
          </a:xfrm>
        </p:spPr>
        <p:txBody>
          <a:bodyPr>
            <a:normAutofit/>
          </a:bodyPr>
          <a:lstStyle/>
          <a:p>
            <a:pPr marL="0" indent="0">
              <a:buFont typeface="Arial"/>
              <a:buNone/>
            </a:pPr>
            <a:r>
              <a:rPr lang="en-US" sz="2800" dirty="0">
                <a:latin typeface="Arial"/>
                <a:cs typeface="Arial"/>
              </a:rPr>
              <a:t>Communication Access </a:t>
            </a:r>
            <a:r>
              <a:rPr lang="en-US" sz="2800" dirty="0" err="1">
                <a:latin typeface="Arial"/>
                <a:cs typeface="Arial"/>
              </a:rPr>
              <a:t>Realtime</a:t>
            </a:r>
            <a:r>
              <a:rPr lang="en-US" sz="2800" dirty="0">
                <a:latin typeface="Arial"/>
                <a:cs typeface="Arial"/>
              </a:rPr>
              <a:t> Translation (CART) </a:t>
            </a:r>
            <a:r>
              <a:rPr lang="en-US" sz="2800" dirty="0" err="1">
                <a:latin typeface="Arial"/>
                <a:cs typeface="Arial"/>
              </a:rPr>
              <a:t>captioners</a:t>
            </a:r>
            <a:r>
              <a:rPr lang="en-US" sz="2800" dirty="0">
                <a:latin typeface="Arial"/>
                <a:cs typeface="Arial"/>
              </a:rPr>
              <a:t>: 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latin typeface="Arial"/>
                <a:cs typeface="Arial"/>
              </a:rPr>
              <a:t>Enable </a:t>
            </a:r>
            <a:r>
              <a:rPr lang="en-US" sz="2400" b="1" dirty="0">
                <a:solidFill>
                  <a:srgbClr val="33CCCC"/>
                </a:solidFill>
                <a:latin typeface="Arial"/>
                <a:cs typeface="Arial"/>
              </a:rPr>
              <a:t>universal access </a:t>
            </a:r>
            <a:r>
              <a:rPr lang="en-US" sz="2400" dirty="0">
                <a:latin typeface="Arial"/>
                <a:cs typeface="Arial"/>
              </a:rPr>
              <a:t>for speeches, lectures, and proceedings to individuals.</a:t>
            </a:r>
          </a:p>
          <a:p>
            <a:pPr lvl="1">
              <a:buFont typeface="Wingdings" charset="2"/>
              <a:buChar char="§"/>
            </a:pPr>
            <a:r>
              <a:rPr lang="en-US" sz="2400" dirty="0">
                <a:latin typeface="Arial"/>
                <a:cs typeface="Arial"/>
              </a:rPr>
              <a:t>Work in interesting environments from the classroom to the boardroom.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02096" y="3457734"/>
            <a:ext cx="2529230" cy="150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Get certified and expand your options</a:t>
            </a:r>
          </a:p>
        </p:txBody>
      </p:sp>
      <p:pic>
        <p:nvPicPr>
          <p:cNvPr id="12" name="Picture 11" descr="Screen Shot 2016-01-15 at 1.43.4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7241" y="3320911"/>
            <a:ext cx="2409374" cy="1901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83750"/>
      </p:ext>
    </p:extLst>
  </p:cSld>
  <p:clrMapOvr>
    <a:masterClrMapping/>
  </p:clrMapOvr>
</p:sld>
</file>

<file path=ppt/theme/theme1.xml><?xml version="1.0" encoding="utf-8"?>
<a:theme xmlns:a="http://schemas.openxmlformats.org/drawingml/2006/main" name="NCRA_fresh-perspective">
  <a:themeElements>
    <a:clrScheme name="NCRA_FreshPerspective">
      <a:dk1>
        <a:srgbClr val="002C73"/>
      </a:dk1>
      <a:lt1>
        <a:sysClr val="window" lastClr="FFFFFF"/>
      </a:lt1>
      <a:dk2>
        <a:srgbClr val="002C73"/>
      </a:dk2>
      <a:lt2>
        <a:srgbClr val="EEECE1"/>
      </a:lt2>
      <a:accent1>
        <a:srgbClr val="F6B221"/>
      </a:accent1>
      <a:accent2>
        <a:srgbClr val="4196B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6B221"/>
      </a:accent6>
      <a:hlink>
        <a:srgbClr val="F6852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NCRA_fresh-perspective.thmx</Template>
  <TotalTime>2623</TotalTime>
  <Words>835</Words>
  <Application>Microsoft Office PowerPoint</Application>
  <PresentationFormat>On-screen Show (4:3)</PresentationFormat>
  <Paragraphs>114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Helvetica</vt:lpstr>
      <vt:lpstr>Wingdings</vt:lpstr>
      <vt:lpstr>NCRA_fresh-perspective</vt:lpstr>
      <vt:lpstr>PowerPoint Presentation</vt:lpstr>
      <vt:lpstr>Did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it takes:</vt:lpstr>
      <vt:lpstr>Where to start:</vt:lpstr>
      <vt:lpstr>Interested?</vt:lpstr>
      <vt:lpstr>Review PowerPoint later</vt:lpstr>
      <vt:lpstr>Customize here</vt:lpstr>
      <vt:lpstr>Court Reporting Presentation</vt:lpstr>
    </vt:vector>
  </TitlesOfParts>
  <Company>BowStern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Gloria Banikas</cp:lastModifiedBy>
  <cp:revision>184</cp:revision>
  <cp:lastPrinted>2017-11-17T19:47:34Z</cp:lastPrinted>
  <dcterms:created xsi:type="dcterms:W3CDTF">2016-07-19T19:48:56Z</dcterms:created>
  <dcterms:modified xsi:type="dcterms:W3CDTF">2023-01-11T16:00:55Z</dcterms:modified>
</cp:coreProperties>
</file>