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media/audio11.wav" ContentType="audio/x-wav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39"/>
  </p:notesMasterIdLst>
  <p:sldIdLst>
    <p:sldId id="256" r:id="rId2"/>
    <p:sldId id="257" r:id="rId3"/>
    <p:sldId id="270" r:id="rId4"/>
    <p:sldId id="294" r:id="rId5"/>
    <p:sldId id="289" r:id="rId6"/>
    <p:sldId id="290" r:id="rId7"/>
    <p:sldId id="291" r:id="rId8"/>
    <p:sldId id="292" r:id="rId9"/>
    <p:sldId id="293" r:id="rId10"/>
    <p:sldId id="258" r:id="rId11"/>
    <p:sldId id="260" r:id="rId12"/>
    <p:sldId id="29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6" r:id="rId26"/>
    <p:sldId id="266" r:id="rId27"/>
    <p:sldId id="267" r:id="rId28"/>
    <p:sldId id="268" r:id="rId29"/>
    <p:sldId id="272" r:id="rId30"/>
    <p:sldId id="273" r:id="rId31"/>
    <p:sldId id="262" r:id="rId32"/>
    <p:sldId id="263" r:id="rId33"/>
    <p:sldId id="264" r:id="rId34"/>
    <p:sldId id="265" r:id="rId35"/>
    <p:sldId id="274" r:id="rId36"/>
    <p:sldId id="27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50"/>
      <c:depthPercent val="100"/>
      <c:perspective val="6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Sheet2!$A$1:$A$3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Maybe/Need More Info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134</c:v>
                </c:pt>
                <c:pt idx="1">
                  <c:v>22</c:v>
                </c:pt>
                <c:pt idx="2">
                  <c:v>28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D265F-939F-4388-BB0A-B29CCDABE5C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92148-264A-4BED-BF5D-5C006F66B196}">
      <dgm:prSet phldrT="[Text]" custT="1"/>
      <dgm:spPr/>
      <dgm:t>
        <a:bodyPr/>
        <a:lstStyle/>
        <a:p>
          <a:r>
            <a:rPr lang="en-US" sz="3600" dirty="0" smtClean="0"/>
            <a:t>Captioning</a:t>
          </a:r>
          <a:endParaRPr lang="en-US" sz="3600" dirty="0"/>
        </a:p>
      </dgm:t>
    </dgm:pt>
    <dgm:pt modelId="{73BA4605-8A87-45E6-A2E4-9EBE405CBC15}" type="parTrans" cxnId="{20F5399C-7C0D-45BF-873F-618943D34C08}">
      <dgm:prSet/>
      <dgm:spPr/>
      <dgm:t>
        <a:bodyPr/>
        <a:lstStyle/>
        <a:p>
          <a:endParaRPr lang="en-US"/>
        </a:p>
      </dgm:t>
    </dgm:pt>
    <dgm:pt modelId="{5AE1217A-4A1A-4840-8B39-68A77D40C3AB}" type="sibTrans" cxnId="{20F5399C-7C0D-45BF-873F-618943D34C08}">
      <dgm:prSet/>
      <dgm:spPr/>
      <dgm:t>
        <a:bodyPr/>
        <a:lstStyle/>
        <a:p>
          <a:endParaRPr lang="en-US"/>
        </a:p>
      </dgm:t>
    </dgm:pt>
    <dgm:pt modelId="{67126552-73CC-4BC5-BF6D-DFE6FB132223}">
      <dgm:prSet phldrT="[Text]"/>
      <dgm:spPr/>
      <dgm:t>
        <a:bodyPr/>
        <a:lstStyle/>
        <a:p>
          <a:r>
            <a:rPr lang="en-US" dirty="0" smtClean="0"/>
            <a:t>Broadcast Captioning</a:t>
          </a:r>
          <a:endParaRPr lang="en-US" dirty="0"/>
        </a:p>
      </dgm:t>
    </dgm:pt>
    <dgm:pt modelId="{C4CAA261-A4E8-4163-9F06-624FA5A9FB2C}" type="parTrans" cxnId="{76C21ABF-502E-4A1F-A41B-15B10612E01D}">
      <dgm:prSet/>
      <dgm:spPr/>
      <dgm:t>
        <a:bodyPr/>
        <a:lstStyle/>
        <a:p>
          <a:endParaRPr lang="en-US"/>
        </a:p>
      </dgm:t>
    </dgm:pt>
    <dgm:pt modelId="{2C8205BE-1469-499E-8700-01A4534B70F4}" type="sibTrans" cxnId="{76C21ABF-502E-4A1F-A41B-15B10612E01D}">
      <dgm:prSet/>
      <dgm:spPr/>
      <dgm:t>
        <a:bodyPr/>
        <a:lstStyle/>
        <a:p>
          <a:endParaRPr lang="en-US"/>
        </a:p>
      </dgm:t>
    </dgm:pt>
    <dgm:pt modelId="{9155058E-6B54-46E3-8B50-EE509F9446E2}">
      <dgm:prSet phldrT="[Text]"/>
      <dgm:spPr/>
      <dgm:t>
        <a:bodyPr/>
        <a:lstStyle/>
        <a:p>
          <a:r>
            <a:rPr lang="en-US" dirty="0" smtClean="0"/>
            <a:t>CART Captioning</a:t>
          </a:r>
          <a:endParaRPr lang="en-US" dirty="0"/>
        </a:p>
      </dgm:t>
    </dgm:pt>
    <dgm:pt modelId="{005B7BC2-2D67-4DD0-B1B3-3DE02A12D0D8}" type="parTrans" cxnId="{F63C95A4-DCA8-4C9F-835A-89863E74C5C9}">
      <dgm:prSet/>
      <dgm:spPr/>
      <dgm:t>
        <a:bodyPr/>
        <a:lstStyle/>
        <a:p>
          <a:endParaRPr lang="en-US"/>
        </a:p>
      </dgm:t>
    </dgm:pt>
    <dgm:pt modelId="{CB5FB7E6-5E5D-428F-B2BB-0D25BA1DE768}" type="sibTrans" cxnId="{F63C95A4-DCA8-4C9F-835A-89863E74C5C9}">
      <dgm:prSet/>
      <dgm:spPr/>
      <dgm:t>
        <a:bodyPr/>
        <a:lstStyle/>
        <a:p>
          <a:endParaRPr lang="en-US"/>
        </a:p>
      </dgm:t>
    </dgm:pt>
    <dgm:pt modelId="{E7FCD481-9B1F-4A6B-BD80-A3835CC05F56}" type="pres">
      <dgm:prSet presAssocID="{026D265F-939F-4388-BB0A-B29CCDABE5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EE0E2-9420-470B-8EBC-74C0838C8B52}" type="pres">
      <dgm:prSet presAssocID="{56792148-264A-4BED-BF5D-5C006F66B196}" presName="node" presStyleLbl="node1" presStyleIdx="0" presStyleCnt="3" custScaleX="181305" custRadScaleRad="98775" custRadScaleInc="-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DCED5-A9EF-4E11-9296-40B795EF398B}" type="pres">
      <dgm:prSet presAssocID="{5AE1217A-4A1A-4840-8B39-68A77D40C3A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5BE09F-5E85-4CF0-801B-A4EFDAEF63CD}" type="pres">
      <dgm:prSet presAssocID="{5AE1217A-4A1A-4840-8B39-68A77D40C3A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C153A3B-27A6-48D8-BBBC-86B1DBAEB3A4}" type="pres">
      <dgm:prSet presAssocID="{67126552-73CC-4BC5-BF6D-DFE6FB132223}" presName="node" presStyleLbl="node1" presStyleIdx="1" presStyleCnt="3" custScaleX="159034" custRadScaleRad="152022" custRadScaleInc="-22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D4B20-BDB3-421C-9E27-9C85FCADD38D}" type="pres">
      <dgm:prSet presAssocID="{2C8205BE-1469-499E-8700-01A4534B70F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9C5761B-289C-4D86-835F-A663A32D798D}" type="pres">
      <dgm:prSet presAssocID="{2C8205BE-1469-499E-8700-01A4534B70F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839BF34-45AF-4617-AFC4-D35CB12A2441}" type="pres">
      <dgm:prSet presAssocID="{9155058E-6B54-46E3-8B50-EE509F9446E2}" presName="node" presStyleLbl="node1" presStyleIdx="2" presStyleCnt="3" custScaleX="138769" custRadScaleRad="149030" custRadScaleInc="20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114FC-7976-4A00-8035-02DCC9D73145}" type="pres">
      <dgm:prSet presAssocID="{CB5FB7E6-5E5D-428F-B2BB-0D25BA1DE76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87B0231-DC51-4995-8362-7B803C878C54}" type="pres">
      <dgm:prSet presAssocID="{CB5FB7E6-5E5D-428F-B2BB-0D25BA1DE76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9065FE1-40FD-4A60-9730-2BD19678328C}" type="presOf" srcId="{5AE1217A-4A1A-4840-8B39-68A77D40C3AB}" destId="{215BE09F-5E85-4CF0-801B-A4EFDAEF63CD}" srcOrd="1" destOrd="0" presId="urn:microsoft.com/office/officeart/2005/8/layout/cycle7"/>
    <dgm:cxn modelId="{89F15B01-8A61-4FD6-8BD2-7DAF0FFCA855}" type="presOf" srcId="{56792148-264A-4BED-BF5D-5C006F66B196}" destId="{933EE0E2-9420-470B-8EBC-74C0838C8B52}" srcOrd="0" destOrd="0" presId="urn:microsoft.com/office/officeart/2005/8/layout/cycle7"/>
    <dgm:cxn modelId="{76C21ABF-502E-4A1F-A41B-15B10612E01D}" srcId="{026D265F-939F-4388-BB0A-B29CCDABE5C8}" destId="{67126552-73CC-4BC5-BF6D-DFE6FB132223}" srcOrd="1" destOrd="0" parTransId="{C4CAA261-A4E8-4163-9F06-624FA5A9FB2C}" sibTransId="{2C8205BE-1469-499E-8700-01A4534B70F4}"/>
    <dgm:cxn modelId="{5E5DD46D-DACE-4A94-8917-556D3651597F}" type="presOf" srcId="{5AE1217A-4A1A-4840-8B39-68A77D40C3AB}" destId="{840DCED5-A9EF-4E11-9296-40B795EF398B}" srcOrd="0" destOrd="0" presId="urn:microsoft.com/office/officeart/2005/8/layout/cycle7"/>
    <dgm:cxn modelId="{F6ACD701-BF4A-4500-A41C-B6FA3774EA6E}" type="presOf" srcId="{9155058E-6B54-46E3-8B50-EE509F9446E2}" destId="{3839BF34-45AF-4617-AFC4-D35CB12A2441}" srcOrd="0" destOrd="0" presId="urn:microsoft.com/office/officeart/2005/8/layout/cycle7"/>
    <dgm:cxn modelId="{1E89000B-7D79-4DAC-90B7-38592A8452E5}" type="presOf" srcId="{026D265F-939F-4388-BB0A-B29CCDABE5C8}" destId="{E7FCD481-9B1F-4A6B-BD80-A3835CC05F56}" srcOrd="0" destOrd="0" presId="urn:microsoft.com/office/officeart/2005/8/layout/cycle7"/>
    <dgm:cxn modelId="{9BA7707E-89A1-44BE-8168-FF7EAEC0FBE2}" type="presOf" srcId="{CB5FB7E6-5E5D-428F-B2BB-0D25BA1DE768}" destId="{987B0231-DC51-4995-8362-7B803C878C54}" srcOrd="1" destOrd="0" presId="urn:microsoft.com/office/officeart/2005/8/layout/cycle7"/>
    <dgm:cxn modelId="{D9915F9B-6A50-4E7F-B72F-6DC9B750625D}" type="presOf" srcId="{2C8205BE-1469-499E-8700-01A4534B70F4}" destId="{49C5761B-289C-4D86-835F-A663A32D798D}" srcOrd="1" destOrd="0" presId="urn:microsoft.com/office/officeart/2005/8/layout/cycle7"/>
    <dgm:cxn modelId="{31E9E55E-1146-4E2D-AB6E-CFBC89A341DB}" type="presOf" srcId="{67126552-73CC-4BC5-BF6D-DFE6FB132223}" destId="{DC153A3B-27A6-48D8-BBBC-86B1DBAEB3A4}" srcOrd="0" destOrd="0" presId="urn:microsoft.com/office/officeart/2005/8/layout/cycle7"/>
    <dgm:cxn modelId="{20F5399C-7C0D-45BF-873F-618943D34C08}" srcId="{026D265F-939F-4388-BB0A-B29CCDABE5C8}" destId="{56792148-264A-4BED-BF5D-5C006F66B196}" srcOrd="0" destOrd="0" parTransId="{73BA4605-8A87-45E6-A2E4-9EBE405CBC15}" sibTransId="{5AE1217A-4A1A-4840-8B39-68A77D40C3AB}"/>
    <dgm:cxn modelId="{28AA485A-03F5-4D61-9419-D4D7A994BE09}" type="presOf" srcId="{CB5FB7E6-5E5D-428F-B2BB-0D25BA1DE768}" destId="{EC1114FC-7976-4A00-8035-02DCC9D73145}" srcOrd="0" destOrd="0" presId="urn:microsoft.com/office/officeart/2005/8/layout/cycle7"/>
    <dgm:cxn modelId="{F63C95A4-DCA8-4C9F-835A-89863E74C5C9}" srcId="{026D265F-939F-4388-BB0A-B29CCDABE5C8}" destId="{9155058E-6B54-46E3-8B50-EE509F9446E2}" srcOrd="2" destOrd="0" parTransId="{005B7BC2-2D67-4DD0-B1B3-3DE02A12D0D8}" sibTransId="{CB5FB7E6-5E5D-428F-B2BB-0D25BA1DE768}"/>
    <dgm:cxn modelId="{9245C21B-9ADC-4A3E-BD85-7B76116ECF17}" type="presOf" srcId="{2C8205BE-1469-499E-8700-01A4534B70F4}" destId="{3A1D4B20-BDB3-421C-9E27-9C85FCADD38D}" srcOrd="0" destOrd="0" presId="urn:microsoft.com/office/officeart/2005/8/layout/cycle7"/>
    <dgm:cxn modelId="{41ADE60A-9FA9-40D3-BBCB-BD750CACE054}" type="presParOf" srcId="{E7FCD481-9B1F-4A6B-BD80-A3835CC05F56}" destId="{933EE0E2-9420-470B-8EBC-74C0838C8B52}" srcOrd="0" destOrd="0" presId="urn:microsoft.com/office/officeart/2005/8/layout/cycle7"/>
    <dgm:cxn modelId="{08BB5DF0-0643-49A5-A9DE-A2FF48E2B56F}" type="presParOf" srcId="{E7FCD481-9B1F-4A6B-BD80-A3835CC05F56}" destId="{840DCED5-A9EF-4E11-9296-40B795EF398B}" srcOrd="1" destOrd="0" presId="urn:microsoft.com/office/officeart/2005/8/layout/cycle7"/>
    <dgm:cxn modelId="{B740E3A8-999B-41A5-9F54-961B445D349F}" type="presParOf" srcId="{840DCED5-A9EF-4E11-9296-40B795EF398B}" destId="{215BE09F-5E85-4CF0-801B-A4EFDAEF63CD}" srcOrd="0" destOrd="0" presId="urn:microsoft.com/office/officeart/2005/8/layout/cycle7"/>
    <dgm:cxn modelId="{E286D203-83E1-4F5C-92B2-7AF776C0873E}" type="presParOf" srcId="{E7FCD481-9B1F-4A6B-BD80-A3835CC05F56}" destId="{DC153A3B-27A6-48D8-BBBC-86B1DBAEB3A4}" srcOrd="2" destOrd="0" presId="urn:microsoft.com/office/officeart/2005/8/layout/cycle7"/>
    <dgm:cxn modelId="{CD466A53-213C-4824-B23D-50137342BF2B}" type="presParOf" srcId="{E7FCD481-9B1F-4A6B-BD80-A3835CC05F56}" destId="{3A1D4B20-BDB3-421C-9E27-9C85FCADD38D}" srcOrd="3" destOrd="0" presId="urn:microsoft.com/office/officeart/2005/8/layout/cycle7"/>
    <dgm:cxn modelId="{797E0AA7-59AD-49C1-B4B0-2C5D52720B5E}" type="presParOf" srcId="{3A1D4B20-BDB3-421C-9E27-9C85FCADD38D}" destId="{49C5761B-289C-4D86-835F-A663A32D798D}" srcOrd="0" destOrd="0" presId="urn:microsoft.com/office/officeart/2005/8/layout/cycle7"/>
    <dgm:cxn modelId="{1694E3B2-0485-4B1D-B8B1-C74135C170D8}" type="presParOf" srcId="{E7FCD481-9B1F-4A6B-BD80-A3835CC05F56}" destId="{3839BF34-45AF-4617-AFC4-D35CB12A2441}" srcOrd="4" destOrd="0" presId="urn:microsoft.com/office/officeart/2005/8/layout/cycle7"/>
    <dgm:cxn modelId="{54A9A7D4-BA56-46FA-9650-0041A8F8D176}" type="presParOf" srcId="{E7FCD481-9B1F-4A6B-BD80-A3835CC05F56}" destId="{EC1114FC-7976-4A00-8035-02DCC9D73145}" srcOrd="5" destOrd="0" presId="urn:microsoft.com/office/officeart/2005/8/layout/cycle7"/>
    <dgm:cxn modelId="{E0DFCB37-6E5A-496C-865A-5BEEC5C1E32E}" type="presParOf" srcId="{EC1114FC-7976-4A00-8035-02DCC9D73145}" destId="{987B0231-DC51-4995-8362-7B803C878C5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365ED-AA62-A842-827E-7651116BC7B7}" type="doc">
      <dgm:prSet loTypeId="urn:microsoft.com/office/officeart/2005/8/layout/radial3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E1B269-CE25-3447-B0E2-2B8C6F3108E0}">
      <dgm:prSet phldrT="[Text]"/>
      <dgm:spPr/>
      <dgm:t>
        <a:bodyPr/>
        <a:lstStyle/>
        <a:p>
          <a:r>
            <a:rPr lang="en-US" dirty="0" smtClean="0"/>
            <a:t>Captioning Matters</a:t>
          </a:r>
          <a:endParaRPr lang="en-US" dirty="0"/>
        </a:p>
      </dgm:t>
    </dgm:pt>
    <dgm:pt modelId="{E6F694FE-9552-AF40-AED4-D35C221FCEED}" type="parTrans" cxnId="{9733234A-39E6-FB49-B858-B9B023027684}">
      <dgm:prSet/>
      <dgm:spPr/>
      <dgm:t>
        <a:bodyPr/>
        <a:lstStyle/>
        <a:p>
          <a:endParaRPr lang="en-US"/>
        </a:p>
      </dgm:t>
    </dgm:pt>
    <dgm:pt modelId="{6CC4E861-73D9-5C43-8A8A-29B08DCBF169}" type="sibTrans" cxnId="{9733234A-39E6-FB49-B858-B9B023027684}">
      <dgm:prSet/>
      <dgm:spPr/>
      <dgm:t>
        <a:bodyPr/>
        <a:lstStyle/>
        <a:p>
          <a:endParaRPr lang="en-US"/>
        </a:p>
      </dgm:t>
    </dgm:pt>
    <dgm:pt modelId="{A5E96AEF-1E73-304E-AB32-C31E731D78B6}">
      <dgm:prSet phldrT="[Text]"/>
      <dgm:spPr/>
      <dgm:t>
        <a:bodyPr/>
        <a:lstStyle/>
        <a:p>
          <a:r>
            <a:rPr lang="en-US" dirty="0" smtClean="0"/>
            <a:t>Advocacy</a:t>
          </a:r>
          <a:endParaRPr lang="en-US" dirty="0"/>
        </a:p>
      </dgm:t>
    </dgm:pt>
    <dgm:pt modelId="{494B39E7-8923-8547-BAAA-3ADBD2B04669}" type="parTrans" cxnId="{921283BD-6B89-F24C-ABE4-016A5C79522C}">
      <dgm:prSet/>
      <dgm:spPr/>
      <dgm:t>
        <a:bodyPr/>
        <a:lstStyle/>
        <a:p>
          <a:endParaRPr lang="en-US"/>
        </a:p>
      </dgm:t>
    </dgm:pt>
    <dgm:pt modelId="{29D3598C-FF45-9B46-B203-EF92CD6AACEA}" type="sibTrans" cxnId="{921283BD-6B89-F24C-ABE4-016A5C79522C}">
      <dgm:prSet/>
      <dgm:spPr/>
      <dgm:t>
        <a:bodyPr/>
        <a:lstStyle/>
        <a:p>
          <a:endParaRPr lang="en-US"/>
        </a:p>
      </dgm:t>
    </dgm:pt>
    <dgm:pt modelId="{CDEBBEAB-4411-A444-B0FA-75001A0E0DA5}">
      <dgm:prSet phldrT="[Text]"/>
      <dgm:spPr/>
      <dgm:t>
        <a:bodyPr/>
        <a:lstStyle/>
        <a:p>
          <a:r>
            <a:rPr lang="en-US" dirty="0" smtClean="0"/>
            <a:t>Best practices</a:t>
          </a:r>
          <a:endParaRPr lang="en-US" dirty="0"/>
        </a:p>
      </dgm:t>
    </dgm:pt>
    <dgm:pt modelId="{1FF4450C-6722-C449-ABEA-F3B915D57798}" type="parTrans" cxnId="{986D3525-B994-F04D-B5D7-4E344D0B04D0}">
      <dgm:prSet/>
      <dgm:spPr/>
      <dgm:t>
        <a:bodyPr/>
        <a:lstStyle/>
        <a:p>
          <a:endParaRPr lang="en-US"/>
        </a:p>
      </dgm:t>
    </dgm:pt>
    <dgm:pt modelId="{15BADECE-A8DD-534B-AB6A-EB85233B7EB7}" type="sibTrans" cxnId="{986D3525-B994-F04D-B5D7-4E344D0B04D0}">
      <dgm:prSet/>
      <dgm:spPr/>
      <dgm:t>
        <a:bodyPr/>
        <a:lstStyle/>
        <a:p>
          <a:endParaRPr lang="en-US"/>
        </a:p>
      </dgm:t>
    </dgm:pt>
    <dgm:pt modelId="{8DC687F2-A8D5-884D-8D30-138A5D9009E5}">
      <dgm:prSet phldrT="[Text]"/>
      <dgm:spPr/>
      <dgm:t>
        <a:bodyPr/>
        <a:lstStyle/>
        <a:p>
          <a:r>
            <a:rPr lang="en-US" dirty="0" smtClean="0"/>
            <a:t>Empower</a:t>
          </a:r>
          <a:endParaRPr lang="en-US" dirty="0"/>
        </a:p>
      </dgm:t>
    </dgm:pt>
    <dgm:pt modelId="{DAB2FE21-67F0-BD44-8120-1228AF2ACFA9}" type="parTrans" cxnId="{E0494113-4E56-7048-A39F-657CE6905D70}">
      <dgm:prSet/>
      <dgm:spPr/>
      <dgm:t>
        <a:bodyPr/>
        <a:lstStyle/>
        <a:p>
          <a:endParaRPr lang="en-US"/>
        </a:p>
      </dgm:t>
    </dgm:pt>
    <dgm:pt modelId="{7093BF93-312A-A641-8291-F496DE26D9FD}" type="sibTrans" cxnId="{E0494113-4E56-7048-A39F-657CE6905D70}">
      <dgm:prSet/>
      <dgm:spPr/>
      <dgm:t>
        <a:bodyPr/>
        <a:lstStyle/>
        <a:p>
          <a:endParaRPr lang="en-US"/>
        </a:p>
      </dgm:t>
    </dgm:pt>
    <dgm:pt modelId="{EE6E1469-145B-BE4C-B1C5-54A6FBE495F3}">
      <dgm:prSet phldrT="[Text]"/>
      <dgm:spPr/>
      <dgm:t>
        <a:bodyPr/>
        <a:lstStyle/>
        <a:p>
          <a:r>
            <a:rPr lang="en-US" dirty="0" smtClean="0"/>
            <a:t>Educate </a:t>
          </a:r>
          <a:endParaRPr lang="en-US" dirty="0"/>
        </a:p>
      </dgm:t>
    </dgm:pt>
    <dgm:pt modelId="{868D3C1E-7EE7-A84C-9C0C-8C04C2144D19}" type="parTrans" cxnId="{F545F1CC-4EFE-6A42-881C-B36FC213911F}">
      <dgm:prSet/>
      <dgm:spPr/>
      <dgm:t>
        <a:bodyPr/>
        <a:lstStyle/>
        <a:p>
          <a:endParaRPr lang="en-US"/>
        </a:p>
      </dgm:t>
    </dgm:pt>
    <dgm:pt modelId="{DA4FE2AA-B6C1-4046-BD17-842B7E52DE04}" type="sibTrans" cxnId="{F545F1CC-4EFE-6A42-881C-B36FC213911F}">
      <dgm:prSet/>
      <dgm:spPr/>
      <dgm:t>
        <a:bodyPr/>
        <a:lstStyle/>
        <a:p>
          <a:endParaRPr lang="en-US"/>
        </a:p>
      </dgm:t>
    </dgm:pt>
    <dgm:pt modelId="{C8BEE642-A267-A947-8E00-DE7D1A545C22}" type="pres">
      <dgm:prSet presAssocID="{9AD365ED-AA62-A842-827E-7651116BC7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8118E-7EDF-FE42-B6C9-4D4301C287FA}" type="pres">
      <dgm:prSet presAssocID="{9AD365ED-AA62-A842-827E-7651116BC7B7}" presName="radial" presStyleCnt="0">
        <dgm:presLayoutVars>
          <dgm:animLvl val="ctr"/>
        </dgm:presLayoutVars>
      </dgm:prSet>
      <dgm:spPr/>
    </dgm:pt>
    <dgm:pt modelId="{A50348BC-065A-0D4B-BAD9-2D6A1F5AA807}" type="pres">
      <dgm:prSet presAssocID="{32E1B269-CE25-3447-B0E2-2B8C6F3108E0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35AED936-2D37-F840-8F92-57FD71CA75A8}" type="pres">
      <dgm:prSet presAssocID="{A5E96AEF-1E73-304E-AB32-C31E731D78B6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31329-A631-314E-8538-7077207B5FCC}" type="pres">
      <dgm:prSet presAssocID="{CDEBBEAB-4411-A444-B0FA-75001A0E0DA5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72AE5-2A58-2C44-8F96-90A092562BB2}" type="pres">
      <dgm:prSet presAssocID="{8DC687F2-A8D5-884D-8D30-138A5D9009E5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F718B-7287-FE45-BCE6-A6681823F7F8}" type="pres">
      <dgm:prSet presAssocID="{EE6E1469-145B-BE4C-B1C5-54A6FBE495F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3234A-39E6-FB49-B858-B9B023027684}" srcId="{9AD365ED-AA62-A842-827E-7651116BC7B7}" destId="{32E1B269-CE25-3447-B0E2-2B8C6F3108E0}" srcOrd="0" destOrd="0" parTransId="{E6F694FE-9552-AF40-AED4-D35C221FCEED}" sibTransId="{6CC4E861-73D9-5C43-8A8A-29B08DCBF169}"/>
    <dgm:cxn modelId="{EB4FC2FD-4418-46DD-B42A-EE5F3F0C99DC}" type="presOf" srcId="{EE6E1469-145B-BE4C-B1C5-54A6FBE495F3}" destId="{09EF718B-7287-FE45-BCE6-A6681823F7F8}" srcOrd="0" destOrd="0" presId="urn:microsoft.com/office/officeart/2005/8/layout/radial3"/>
    <dgm:cxn modelId="{8BDC487F-6D9D-4D74-943C-D5CD9C180BF2}" type="presOf" srcId="{A5E96AEF-1E73-304E-AB32-C31E731D78B6}" destId="{35AED936-2D37-F840-8F92-57FD71CA75A8}" srcOrd="0" destOrd="0" presId="urn:microsoft.com/office/officeart/2005/8/layout/radial3"/>
    <dgm:cxn modelId="{260BF5AD-0737-427C-A21F-75E086EFC895}" type="presOf" srcId="{9AD365ED-AA62-A842-827E-7651116BC7B7}" destId="{C8BEE642-A267-A947-8E00-DE7D1A545C22}" srcOrd="0" destOrd="0" presId="urn:microsoft.com/office/officeart/2005/8/layout/radial3"/>
    <dgm:cxn modelId="{986D3525-B994-F04D-B5D7-4E344D0B04D0}" srcId="{32E1B269-CE25-3447-B0E2-2B8C6F3108E0}" destId="{CDEBBEAB-4411-A444-B0FA-75001A0E0DA5}" srcOrd="1" destOrd="0" parTransId="{1FF4450C-6722-C449-ABEA-F3B915D57798}" sibTransId="{15BADECE-A8DD-534B-AB6A-EB85233B7EB7}"/>
    <dgm:cxn modelId="{20F873FE-6547-4EE8-8987-EA5930C369BB}" type="presOf" srcId="{CDEBBEAB-4411-A444-B0FA-75001A0E0DA5}" destId="{A2831329-A631-314E-8538-7077207B5FCC}" srcOrd="0" destOrd="0" presId="urn:microsoft.com/office/officeart/2005/8/layout/radial3"/>
    <dgm:cxn modelId="{921283BD-6B89-F24C-ABE4-016A5C79522C}" srcId="{32E1B269-CE25-3447-B0E2-2B8C6F3108E0}" destId="{A5E96AEF-1E73-304E-AB32-C31E731D78B6}" srcOrd="0" destOrd="0" parTransId="{494B39E7-8923-8547-BAAA-3ADBD2B04669}" sibTransId="{29D3598C-FF45-9B46-B203-EF92CD6AACEA}"/>
    <dgm:cxn modelId="{E0494113-4E56-7048-A39F-657CE6905D70}" srcId="{32E1B269-CE25-3447-B0E2-2B8C6F3108E0}" destId="{8DC687F2-A8D5-884D-8D30-138A5D9009E5}" srcOrd="2" destOrd="0" parTransId="{DAB2FE21-67F0-BD44-8120-1228AF2ACFA9}" sibTransId="{7093BF93-312A-A641-8291-F496DE26D9FD}"/>
    <dgm:cxn modelId="{539E95D3-ECD2-4A33-AAF8-5839B84F5904}" type="presOf" srcId="{8DC687F2-A8D5-884D-8D30-138A5D9009E5}" destId="{18F72AE5-2A58-2C44-8F96-90A092562BB2}" srcOrd="0" destOrd="0" presId="urn:microsoft.com/office/officeart/2005/8/layout/radial3"/>
    <dgm:cxn modelId="{F545F1CC-4EFE-6A42-881C-B36FC213911F}" srcId="{32E1B269-CE25-3447-B0E2-2B8C6F3108E0}" destId="{EE6E1469-145B-BE4C-B1C5-54A6FBE495F3}" srcOrd="3" destOrd="0" parTransId="{868D3C1E-7EE7-A84C-9C0C-8C04C2144D19}" sibTransId="{DA4FE2AA-B6C1-4046-BD17-842B7E52DE04}"/>
    <dgm:cxn modelId="{47878DD7-4E73-4023-97FD-DFCC3F65D3DE}" type="presOf" srcId="{32E1B269-CE25-3447-B0E2-2B8C6F3108E0}" destId="{A50348BC-065A-0D4B-BAD9-2D6A1F5AA807}" srcOrd="0" destOrd="0" presId="urn:microsoft.com/office/officeart/2005/8/layout/radial3"/>
    <dgm:cxn modelId="{F0C263B9-46D8-417A-B796-936D66CCE2A9}" type="presParOf" srcId="{C8BEE642-A267-A947-8E00-DE7D1A545C22}" destId="{4108118E-7EDF-FE42-B6C9-4D4301C287FA}" srcOrd="0" destOrd="0" presId="urn:microsoft.com/office/officeart/2005/8/layout/radial3"/>
    <dgm:cxn modelId="{E3A24FAB-5932-4C3F-8D13-1E80CF5EDD56}" type="presParOf" srcId="{4108118E-7EDF-FE42-B6C9-4D4301C287FA}" destId="{A50348BC-065A-0D4B-BAD9-2D6A1F5AA807}" srcOrd="0" destOrd="0" presId="urn:microsoft.com/office/officeart/2005/8/layout/radial3"/>
    <dgm:cxn modelId="{2C1EABBE-2832-4F91-A1A8-81A11B0CA2F4}" type="presParOf" srcId="{4108118E-7EDF-FE42-B6C9-4D4301C287FA}" destId="{35AED936-2D37-F840-8F92-57FD71CA75A8}" srcOrd="1" destOrd="0" presId="urn:microsoft.com/office/officeart/2005/8/layout/radial3"/>
    <dgm:cxn modelId="{56C969CD-2567-4BC7-BF4E-08A73A966113}" type="presParOf" srcId="{4108118E-7EDF-FE42-B6C9-4D4301C287FA}" destId="{A2831329-A631-314E-8538-7077207B5FCC}" srcOrd="2" destOrd="0" presId="urn:microsoft.com/office/officeart/2005/8/layout/radial3"/>
    <dgm:cxn modelId="{430FC00B-579D-4BC2-B4BA-CAB421E5C2C6}" type="presParOf" srcId="{4108118E-7EDF-FE42-B6C9-4D4301C287FA}" destId="{18F72AE5-2A58-2C44-8F96-90A092562BB2}" srcOrd="3" destOrd="0" presId="urn:microsoft.com/office/officeart/2005/8/layout/radial3"/>
    <dgm:cxn modelId="{510195BF-39B2-47CD-9503-F489FAA0D74F}" type="presParOf" srcId="{4108118E-7EDF-FE42-B6C9-4D4301C287FA}" destId="{09EF718B-7287-FE45-BCE6-A6681823F7F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EE0E2-9420-470B-8EBC-74C0838C8B52}">
      <dsp:nvSpPr>
        <dsp:cNvPr id="0" name=""/>
        <dsp:cNvSpPr/>
      </dsp:nvSpPr>
      <dsp:spPr>
        <a:xfrm>
          <a:off x="2698548" y="21808"/>
          <a:ext cx="3207032" cy="884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Captioning</a:t>
          </a:r>
          <a:endParaRPr lang="en-US" sz="3600" kern="1200" dirty="0"/>
        </a:p>
      </dsp:txBody>
      <dsp:txXfrm>
        <a:off x="2724452" y="47712"/>
        <a:ext cx="3155224" cy="832622"/>
      </dsp:txXfrm>
    </dsp:sp>
    <dsp:sp modelId="{840DCED5-A9EF-4E11-9296-40B795EF398B}">
      <dsp:nvSpPr>
        <dsp:cNvPr id="0" name=""/>
        <dsp:cNvSpPr/>
      </dsp:nvSpPr>
      <dsp:spPr>
        <a:xfrm rot="2640638">
          <a:off x="4678625" y="1506615"/>
          <a:ext cx="1725779" cy="3095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771490" y="1568525"/>
        <a:ext cx="1540049" cy="185730"/>
      </dsp:txXfrm>
    </dsp:sp>
    <dsp:sp modelId="{DC153A3B-27A6-48D8-BBBC-86B1DBAEB3A4}">
      <dsp:nvSpPr>
        <dsp:cNvPr id="0" name=""/>
        <dsp:cNvSpPr/>
      </dsp:nvSpPr>
      <dsp:spPr>
        <a:xfrm>
          <a:off x="5374419" y="2416542"/>
          <a:ext cx="2813089" cy="884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Broadcast Captioning</a:t>
          </a:r>
          <a:endParaRPr lang="en-US" sz="2300" kern="1200" dirty="0"/>
        </a:p>
      </dsp:txBody>
      <dsp:txXfrm>
        <a:off x="5400323" y="2442446"/>
        <a:ext cx="2761281" cy="832622"/>
      </dsp:txXfrm>
    </dsp:sp>
    <dsp:sp modelId="{3A1D4B20-BDB3-421C-9E27-9C85FCADD38D}">
      <dsp:nvSpPr>
        <dsp:cNvPr id="0" name=""/>
        <dsp:cNvSpPr/>
      </dsp:nvSpPr>
      <dsp:spPr>
        <a:xfrm rot="10777923">
          <a:off x="3401511" y="2720144"/>
          <a:ext cx="1725779" cy="3095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494376" y="2782054"/>
        <a:ext cx="1540049" cy="185730"/>
      </dsp:txXfrm>
    </dsp:sp>
    <dsp:sp modelId="{3839BF34-45AF-4617-AFC4-D35CB12A2441}">
      <dsp:nvSpPr>
        <dsp:cNvPr id="0" name=""/>
        <dsp:cNvSpPr/>
      </dsp:nvSpPr>
      <dsp:spPr>
        <a:xfrm>
          <a:off x="699751" y="2447714"/>
          <a:ext cx="2454630" cy="884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CART Captioning</a:t>
          </a:r>
          <a:endParaRPr lang="en-US" sz="2300" kern="1200" dirty="0"/>
        </a:p>
      </dsp:txBody>
      <dsp:txXfrm>
        <a:off x="725655" y="2473618"/>
        <a:ext cx="2402822" cy="832622"/>
      </dsp:txXfrm>
    </dsp:sp>
    <dsp:sp modelId="{EC1114FC-7976-4A00-8035-02DCC9D73145}">
      <dsp:nvSpPr>
        <dsp:cNvPr id="0" name=""/>
        <dsp:cNvSpPr/>
      </dsp:nvSpPr>
      <dsp:spPr>
        <a:xfrm rot="18863548">
          <a:off x="2251676" y="1522201"/>
          <a:ext cx="1725779" cy="30955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344541" y="1584111"/>
        <a:ext cx="1540049" cy="185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348BC-065A-0D4B-BAD9-2D6A1F5AA807}">
      <dsp:nvSpPr>
        <dsp:cNvPr id="0" name=""/>
        <dsp:cNvSpPr/>
      </dsp:nvSpPr>
      <dsp:spPr>
        <a:xfrm>
          <a:off x="2909503" y="967632"/>
          <a:ext cx="2410593" cy="241059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Captioning Matters</a:t>
          </a:r>
          <a:endParaRPr lang="en-US" sz="2300" kern="1200" dirty="0"/>
        </a:p>
      </dsp:txBody>
      <dsp:txXfrm>
        <a:off x="3262526" y="1320655"/>
        <a:ext cx="1704547" cy="1704547"/>
      </dsp:txXfrm>
    </dsp:sp>
    <dsp:sp modelId="{35AED936-2D37-F840-8F92-57FD71CA75A8}">
      <dsp:nvSpPr>
        <dsp:cNvPr id="0" name=""/>
        <dsp:cNvSpPr/>
      </dsp:nvSpPr>
      <dsp:spPr>
        <a:xfrm>
          <a:off x="3512151" y="430"/>
          <a:ext cx="1205296" cy="120529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5361"/>
                <a:satOff val="1059"/>
                <a:lumOff val="147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275361"/>
                <a:satOff val="1059"/>
                <a:lumOff val="14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Advocacy</a:t>
          </a:r>
          <a:endParaRPr lang="en-US" sz="1200" kern="1200" dirty="0"/>
        </a:p>
      </dsp:txBody>
      <dsp:txXfrm>
        <a:off x="3688663" y="176942"/>
        <a:ext cx="852272" cy="852272"/>
      </dsp:txXfrm>
    </dsp:sp>
    <dsp:sp modelId="{A2831329-A631-314E-8538-7077207B5FCC}">
      <dsp:nvSpPr>
        <dsp:cNvPr id="0" name=""/>
        <dsp:cNvSpPr/>
      </dsp:nvSpPr>
      <dsp:spPr>
        <a:xfrm>
          <a:off x="5082002" y="1570280"/>
          <a:ext cx="1205296" cy="120529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50722"/>
                <a:satOff val="2117"/>
                <a:lumOff val="294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550722"/>
                <a:satOff val="2117"/>
                <a:lumOff val="2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Best practices</a:t>
          </a:r>
          <a:endParaRPr lang="en-US" sz="1200" kern="1200" dirty="0"/>
        </a:p>
      </dsp:txBody>
      <dsp:txXfrm>
        <a:off x="5258514" y="1746792"/>
        <a:ext cx="852272" cy="852272"/>
      </dsp:txXfrm>
    </dsp:sp>
    <dsp:sp modelId="{18F72AE5-2A58-2C44-8F96-90A092562BB2}">
      <dsp:nvSpPr>
        <dsp:cNvPr id="0" name=""/>
        <dsp:cNvSpPr/>
      </dsp:nvSpPr>
      <dsp:spPr>
        <a:xfrm>
          <a:off x="3512151" y="3140131"/>
          <a:ext cx="1205296" cy="120529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826084"/>
                <a:satOff val="3176"/>
                <a:lumOff val="441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826084"/>
                <a:satOff val="3176"/>
                <a:lumOff val="4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Empower</a:t>
          </a:r>
          <a:endParaRPr lang="en-US" sz="1200" kern="1200" dirty="0"/>
        </a:p>
      </dsp:txBody>
      <dsp:txXfrm>
        <a:off x="3688663" y="3316643"/>
        <a:ext cx="852272" cy="852272"/>
      </dsp:txXfrm>
    </dsp:sp>
    <dsp:sp modelId="{09EF718B-7287-FE45-BCE6-A6681823F7F8}">
      <dsp:nvSpPr>
        <dsp:cNvPr id="0" name=""/>
        <dsp:cNvSpPr/>
      </dsp:nvSpPr>
      <dsp:spPr>
        <a:xfrm>
          <a:off x="1942301" y="1570280"/>
          <a:ext cx="1205296" cy="120529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01445"/>
                <a:satOff val="4234"/>
                <a:lumOff val="588"/>
                <a:alphaOff val="0"/>
                <a:tint val="98000"/>
                <a:lumMod val="114000"/>
              </a:schemeClr>
            </a:gs>
            <a:gs pos="100000">
              <a:schemeClr val="accent3">
                <a:alpha val="50000"/>
                <a:hueOff val="1101445"/>
                <a:satOff val="4234"/>
                <a:lumOff val="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Educate </a:t>
          </a:r>
          <a:endParaRPr lang="en-US" sz="1200" kern="1200" dirty="0"/>
        </a:p>
      </dsp:txBody>
      <dsp:txXfrm>
        <a:off x="2118813" y="1746792"/>
        <a:ext cx="852272" cy="852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123E0-1CA3-4005-BF5F-99EF76074D9A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DAA3-7B74-4A08-8C1B-3F7D7AABC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86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long have you been a captioner?
http://www.polleverywhere.com/multiple_choice_polls/7o6bhRd5oYfQJ1S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DAA3-7B74-4A08-8C1B-3F7D7AABCE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13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many of you have had formal training or mentoring?
http://www.polleverywhere.com/multiple_choice_polls/QyWni1hofDBXWwG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DAA3-7B74-4A08-8C1B-3F7D7AABCE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43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You're standing in an elevator going to the 20th floor.  Someone asks:  What do you do for a living?  How do you respond?
http://www.polleverywhere.com/free_text_polls/uEKgRgPhX9SsEB8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DAA3-7B74-4A08-8C1B-3F7D7AABCE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80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would you like NCRA to do in the future to support captioners?
http://www.polleverywhere.com/free_text_polls/ZGxje5eUnfc4ars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0DAA3-7B74-4A08-8C1B-3F7D7AABCEB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03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8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98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312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34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742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994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57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DBE609-F3F2-45E6-BD6A-E03A8C86C1AE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225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A24AD68-089C-4467-A8F3-EA2BBCA6B44E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56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24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0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01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826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8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497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31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9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00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r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tioningmatters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Captioning:</a:t>
            </a:r>
            <a:br>
              <a:rPr lang="en-US" dirty="0" smtClean="0"/>
            </a:br>
            <a:r>
              <a:rPr lang="en-US" dirty="0" smtClean="0"/>
              <a:t>A New World	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686300"/>
            <a:ext cx="8825658" cy="180801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  <a:ea typeface="BatangChe" panose="02030609000101010101" pitchFamily="49" charset="-127"/>
              </a:rPr>
              <a:t>PRESENTED BY: cart Community of Interest</a:t>
            </a:r>
          </a:p>
          <a:p>
            <a:endParaRPr lang="en-US" sz="4400" b="1" dirty="0">
              <a:latin typeface="Century Gothic" panose="020B0502020202020204" pitchFamily="34" charset="0"/>
              <a:ea typeface="BatangChe" panose="02030609000101010101" pitchFamily="49" charset="-127"/>
            </a:endParaRPr>
          </a:p>
          <a:p>
            <a:endParaRPr lang="en-US" sz="4400" b="1" dirty="0">
              <a:latin typeface="Century Gothic" panose="020B0502020202020204" pitchFamily="34" charset="0"/>
              <a:ea typeface="BatangChe" panose="02030609000101010101" pitchFamily="49" charset="-127"/>
            </a:endParaRPr>
          </a:p>
        </p:txBody>
      </p:sp>
      <p:pic>
        <p:nvPicPr>
          <p:cNvPr id="1026" name="Picture 2" descr="closed captio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041" y="1279785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8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2012-2013 CART Committee discussed the survey results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Reached out to original members who created the acronym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Formed a proposal to go to the Board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Board of Directors voted to approve the change in branding in Nashville 2013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2013-2014 the two committees discussed how to move forward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1629832"/>
          </a:xfrm>
        </p:spPr>
        <p:txBody>
          <a:bodyPr/>
          <a:lstStyle/>
          <a:p>
            <a:pPr algn="ctr"/>
            <a:r>
              <a:rPr lang="en-US" dirty="0" smtClean="0"/>
              <a:t>In the Past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captioning: text embedded with a video image via an encoder = television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CART:  text on a screen </a:t>
            </a:r>
          </a:p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7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 on Top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 on a PowerPoint via the Web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 on a video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 on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Jumbotron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via an encoder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 on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Jumbotron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via an IP address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Text on a handheld device via the Internet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are </a:t>
            </a:r>
            <a:r>
              <a:rPr lang="en-US" dirty="0" err="1" smtClean="0"/>
              <a:t>captioners</a:t>
            </a:r>
            <a:r>
              <a:rPr lang="en-US" dirty="0"/>
              <a:t>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nurses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742" y="3189594"/>
            <a:ext cx="1924790" cy="28400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There are lawyers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712" y="3179763"/>
            <a:ext cx="4001937" cy="2840037"/>
          </a:xfrm>
        </p:spPr>
      </p:pic>
    </p:spTree>
    <p:extLst>
      <p:ext uri="{BB962C8B-B14F-4D97-AF65-F5344CB8AC3E}">
        <p14:creationId xmlns:p14="http://schemas.microsoft.com/office/powerpoint/2010/main" xmlns="" val="20812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Christina Lewellen, MBA</a:t>
            </a:r>
          </a:p>
          <a:p>
            <a:r>
              <a:rPr lang="en-US" sz="2400" dirty="0"/>
              <a:t>Sr. Director, Marketing &amp; Communications, NCRA</a:t>
            </a:r>
          </a:p>
        </p:txBody>
      </p:sp>
      <p:pic>
        <p:nvPicPr>
          <p:cNvPr id="4" name="Picture 3" descr="captioning matters 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3000" y="1563600"/>
            <a:ext cx="7363968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Captioning Matters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branded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online 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campaign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resource center designed to 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among:</a:t>
            </a:r>
          </a:p>
          <a:p>
            <a:pPr lvl="1" algn="just">
              <a:lnSpc>
                <a:spcPct val="11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 companies</a:t>
            </a:r>
          </a:p>
          <a:p>
            <a:pPr lvl="1" algn="just">
              <a:lnSpc>
                <a:spcPct val="11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creators</a:t>
            </a:r>
          </a:p>
          <a:p>
            <a:pPr lvl="1" algn="just">
              <a:lnSpc>
                <a:spcPct val="11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ideo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programming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distributors</a:t>
            </a:r>
          </a:p>
          <a:p>
            <a:pPr lvl="1" algn="just">
              <a:lnSpc>
                <a:spcPct val="11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</a:p>
          <a:p>
            <a:pPr lvl="1" algn="just">
              <a:lnSpc>
                <a:spcPct val="11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interested stakeholders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7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Captioning Matters’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019" y="2369574"/>
            <a:ext cx="9566787" cy="375659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Highlight need for accurate, understandable, and timely captions 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Focus on serving both the deaf and hard-of-hearing community, as well as individuals for whom English is a second language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“Launch pad” campaign with room for significant expansion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2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310706"/>
              </p:ext>
            </p:extLst>
          </p:nvPr>
        </p:nvGraphicFramePr>
        <p:xfrm>
          <a:off x="1981200" y="2428568"/>
          <a:ext cx="8229600" cy="434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429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Consumer-oriented website housed independently of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NCRA.org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clearinghouse with all of the latest information related to captioning: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news 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regulatory updates 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updates 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content of interest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 practices prominently featured</a:t>
            </a:r>
          </a:p>
        </p:txBody>
      </p:sp>
    </p:spTree>
    <p:extLst>
      <p:ext uri="{BB962C8B-B14F-4D97-AF65-F5344CB8AC3E}">
        <p14:creationId xmlns:p14="http://schemas.microsoft.com/office/powerpoint/2010/main" xmlns="" val="42806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by NCRA leaders in the captioning space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development of relationships 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users of captioning services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interest groups/similar organizations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Encourages support of the Captioning Matters campaign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Eventual goal: designated supporters entitled to logos and other insignia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New World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8670004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86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Grassroots efforts to acknowledge campaign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Template letters for consumer use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News on pending legislation/calls to action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Centralized “landing hub”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center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Unified messaging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contact with experts</a:t>
            </a:r>
          </a:p>
        </p:txBody>
      </p:sp>
    </p:spTree>
    <p:extLst>
      <p:ext uri="{BB962C8B-B14F-4D97-AF65-F5344CB8AC3E}">
        <p14:creationId xmlns:p14="http://schemas.microsoft.com/office/powerpoint/2010/main" xmlns="" val="7934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User profiles -- put a face on the real people who benefit from captioning services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 to tell MORE stories, in addition to the ones already there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YOU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Help secure great profiles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Resonate with a broader user audience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Attract the attention of the media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public awareness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business awareness about the needs of the deaf and hard-of-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promoting captioning services.</a:t>
            </a:r>
          </a:p>
          <a:p>
            <a:pPr lvl="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 for showcasing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encourage broadcasters and others to support those practices by becoming a partner or a supporting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956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28568"/>
            <a:ext cx="8229600" cy="3697596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all parties seeking a broadcast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captioner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CART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captioner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direct link to NCRA and its experts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NCRA members as leading providers of these services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certified provider to be aware of NCRA’s Online Sourcebook options</a:t>
            </a:r>
          </a:p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 to mature the program through active involvement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with other related industry organizations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alliances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18734"/>
            <a:ext cx="8229600" cy="412379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foundation is built; time to build upon it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Beef up content: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Advocacy resources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Supporter concept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Rich, diverse profiles!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push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Greater outreach to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captioners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Alliances with similar organizations</a:t>
            </a:r>
          </a:p>
          <a:p>
            <a:pPr lvl="1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 outreach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7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16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sndAc>
          <p:stSnd>
            <p:snd r:embed="rId6" name="type.wav"/>
          </p:stSnd>
        </p:sndAc>
      </p:transition>
    </mc:Choice>
    <mc:Fallback>
      <p:transition spd="slow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 when booking a captioning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95263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is the event?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What is the start and expected end time of event?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Will there be any concurrent sessions requiring captioning?  If so, how many?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 ** how many writers are needed to ensure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What is the location of the event?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Are remote or onsite services being requested?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If remote services are required, is the venue equipped with an audio source (Skype, Google Chat/Talk, conference call system, hybrid coupler, speakerphone, or other)?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How many people will require captioning services?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8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82141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Will the captioning be displayed for one person or the entire audience?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Will there be cameras projecting a video image?  Is an encoder or character generator required for the captioning?  Who will provide the encoder or character generator?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** onsite encoder captioning (data streamed through encoder or character generator and embedded onto a video image) is referred to by many names.  Clarification of the type of services is needed in order to meet the customer’s expectation.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**remote encoder captioning will require phone lines at event site unless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iCap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is being used.  If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iCap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is being used, Internet connectivity is required.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** CART captioning is text displayed on computer screen or may be projected on a separate screen or streamed to the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Will a Power Point or other text-based image be displayed?  If so, are the captions to be displayed simultaneously via an encoder or a device such as Text on Top?  Who will provide such equipment?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 an LCD projector and screen available at the venue for the CART captioning display?  If not, who will provide such equipment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Will prep material be provided?  Accuracy and quality captioning is enhanced when prep material is provided.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Will a file be provided upon conclusion of the event?  If so, when and to whom?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Who will be receiving an invoice for payment and what are the payment terms?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74" y="2662493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FIND INFORMATION</a:t>
            </a: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www.ncra.org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Membership Tools</a:t>
            </a:r>
          </a:p>
          <a:p>
            <a:pPr lvl="2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 &amp; Networking</a:t>
            </a:r>
          </a:p>
          <a:p>
            <a:pPr lvl="3"/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 page or Captioning page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7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COIs doing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FCC Best Practices – NCRA was at the table!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 Ethics Best Practices Task Force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a Video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Webinars/Convention Seminars/Write articles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to HLAA – first time ever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a plan to make the general public more aware of what we do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www.captioningmatters.org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3" y="5185064"/>
            <a:ext cx="8761413" cy="141316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left to right: Mike Cano, RMR, CRR, CBC, CCP; Darlene Pickard, RDR, CRR, CBC, CCP; Ray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Wathen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Texas HLAA; Deanna Baker, FAPR, RMR; Lisa Richardson, RPR, CRR, CBC, CCP; Valerie Safford-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Mallis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HLAA board member;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Karyn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Menck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RDR, CRR, CBC, CCP; Adam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Finkel,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director, NCRA government relations; Diane Humphrey; and April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Balcomb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RPR, CRR, CBC, CCP.</a:t>
            </a:r>
          </a:p>
        </p:txBody>
      </p:sp>
      <p:pic>
        <p:nvPicPr>
          <p:cNvPr id="1028" name="Picture 4" descr="Photo: Thank you to our CART captioner volunteers who represented NCRA at HLAA.&#10;&#10;From left to right: Mike Cano, RMR, CRR, CBC, CCP; Darlene Pickard, RDR, CRR, CBC, CCP; Ray Wathen, Texas HLAA; Deanna Baker, FAPR, RMR; Lisa Richardson, RPR, CRR, CBC, CCP; Valerie Safford-Mallis, HLAA board member; Karyn Menck, RDR, CRR, CBC, CCP; Adam Finkle, assistant director, NCRA government relations; Diane Humphrey; and April Balcomb, RPR, CRR, CBC, CCP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40077" y="1745673"/>
            <a:ext cx="5742039" cy="31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3657600"/>
            <a:ext cx="3859213" cy="137160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next year look like?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One Large Community of Interest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Broadcast and CART Captioning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ommittee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17 professionals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 consumers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1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Heidi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Thomas &amp; Anne Bowline – board liaisons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54954" y="2271860"/>
            <a:ext cx="4825157" cy="546754"/>
          </a:xfrm>
        </p:spPr>
        <p:txBody>
          <a:bodyPr/>
          <a:lstStyle/>
          <a:p>
            <a:r>
              <a:rPr lang="en-US" dirty="0" smtClean="0"/>
              <a:t>Committee 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54954" y="2818614"/>
            <a:ext cx="4825158" cy="3201187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Sandra German (Co-Chair, Broadcast Captioning)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Jana Colter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(Co-Chair, CART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Captioning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Jennifer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Bonfilio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Hamilton Township,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NJ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Colin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Cantlie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Calgary,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Alberta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(consumer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Joe Gordon, New York, NY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(consumer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Patricia Graves, Monument,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Saba McKinley, Long Beach,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Carol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Studenmund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Portland, Oregon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208712" y="2271860"/>
            <a:ext cx="4825159" cy="546754"/>
          </a:xfrm>
        </p:spPr>
        <p:txBody>
          <a:bodyPr/>
          <a:lstStyle/>
          <a:p>
            <a:r>
              <a:rPr lang="en-US" dirty="0" smtClean="0"/>
              <a:t>2014-2015	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08712" y="2818614"/>
            <a:ext cx="4825159" cy="3201187"/>
          </a:xfrm>
        </p:spPr>
        <p:txBody>
          <a:bodyPr>
            <a:no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Karyn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Menck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Nashville,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Darlene Parker, Reston,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Darlene Pickard, Marysville,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Lisa Richardson,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Robbinsdale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Teresa Rider, Vancouver,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Jane Schneider,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Adell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Christine Seymour, Puyallup, WA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(consumer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Sami Silvia, Honolulu,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Mary Beth Simpkins, Tucson,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to our departing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Steve Clark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Melissa Gum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Jen Schuck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Tammy Milcowitz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Hamlin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Tracy Reinke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0426" y="2603500"/>
            <a:ext cx="5783446" cy="576262"/>
          </a:xfrm>
        </p:spPr>
        <p:txBody>
          <a:bodyPr/>
          <a:lstStyle/>
          <a:p>
            <a:r>
              <a:rPr lang="en-US" dirty="0" smtClean="0"/>
              <a:t>committee members!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973" y="3415737"/>
            <a:ext cx="2840037" cy="2840037"/>
          </a:xfrm>
        </p:spPr>
      </p:pic>
    </p:spTree>
    <p:extLst>
      <p:ext uri="{BB962C8B-B14F-4D97-AF65-F5344CB8AC3E}">
        <p14:creationId xmlns:p14="http://schemas.microsoft.com/office/powerpoint/2010/main" xmlns="" val="9308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348 of CCPs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321 CBCs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3% of Membership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Growing every day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Educate going forward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Remember The Consumer!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3884" y="3548473"/>
            <a:ext cx="5663381" cy="3047590"/>
          </a:xfrm>
        </p:spPr>
      </p:pic>
    </p:spTree>
    <p:extLst>
      <p:ext uri="{BB962C8B-B14F-4D97-AF65-F5344CB8AC3E}">
        <p14:creationId xmlns:p14="http://schemas.microsoft.com/office/powerpoint/2010/main" xmlns="" val="21535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09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It is not the strongest of the species that survive, nor the most intelligent, but the one most responsive to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-- Charles Darwin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8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Why Change?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919" y="2340897"/>
            <a:ext cx="11098161" cy="42694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30 </a:t>
            </a:r>
            <a:r>
              <a:rPr lang="en-US" b="1" dirty="0"/>
              <a:t>years </a:t>
            </a:r>
            <a:r>
              <a:rPr lang="en-US" b="1" dirty="0" smtClean="0"/>
              <a:t>educating </a:t>
            </a:r>
            <a:r>
              <a:rPr lang="en-US" b="1" dirty="0"/>
              <a:t>consumers about the </a:t>
            </a:r>
            <a:r>
              <a:rPr lang="en-US" b="1" dirty="0" smtClean="0"/>
              <a:t>term “CART” </a:t>
            </a:r>
            <a:r>
              <a:rPr lang="en-US" dirty="0" smtClean="0"/>
              <a:t>– have we been successful?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Our “consumers” are changing </a:t>
            </a:r>
            <a:r>
              <a:rPr lang="en-US" dirty="0" smtClean="0"/>
              <a:t>– everybody benefits from captioning, even people without hearing loss. Baby Boomers are losing their hearing! They may not even know what to ask for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The </a:t>
            </a:r>
            <a:r>
              <a:rPr lang="en-US" b="1" dirty="0" smtClean="0"/>
              <a:t>Deaf/hard-of-hearing/disabilities community, educational </a:t>
            </a:r>
            <a:r>
              <a:rPr lang="en-US" b="1" dirty="0"/>
              <a:t>and </a:t>
            </a:r>
            <a:r>
              <a:rPr lang="en-US" b="1" dirty="0" smtClean="0"/>
              <a:t>governmental entities understand “CART”; general </a:t>
            </a:r>
            <a:r>
              <a:rPr lang="en-US" b="1" dirty="0"/>
              <a:t>public </a:t>
            </a:r>
            <a:r>
              <a:rPr lang="en-US" b="1" u="sng" dirty="0"/>
              <a:t>does </a:t>
            </a:r>
            <a:r>
              <a:rPr lang="en-US" b="1" u="sng" dirty="0" smtClean="0"/>
              <a:t>not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b="1" u="sng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Those in need can’t find us </a:t>
            </a:r>
            <a:r>
              <a:rPr lang="en-US" dirty="0" smtClean="0"/>
              <a:t>– Googling “CART” results in everything but </a:t>
            </a:r>
            <a:r>
              <a:rPr lang="en-US" b="1" dirty="0" smtClean="0"/>
              <a:t>C</a:t>
            </a:r>
            <a:r>
              <a:rPr lang="en-US" dirty="0" smtClean="0"/>
              <a:t>ommunication </a:t>
            </a:r>
            <a:r>
              <a:rPr lang="en-US" b="1" dirty="0" smtClean="0"/>
              <a:t>A</a:t>
            </a:r>
            <a:r>
              <a:rPr lang="en-US" dirty="0" smtClean="0"/>
              <a:t>ccess </a:t>
            </a:r>
            <a:r>
              <a:rPr lang="en-US" b="1" dirty="0" smtClean="0"/>
              <a:t>R</a:t>
            </a:r>
            <a:r>
              <a:rPr lang="en-US" dirty="0" smtClean="0"/>
              <a:t>ealtime </a:t>
            </a:r>
            <a:r>
              <a:rPr lang="en-US" b="1" dirty="0" smtClean="0"/>
              <a:t>T</a:t>
            </a:r>
            <a:r>
              <a:rPr lang="en-US" dirty="0" smtClean="0"/>
              <a:t>ranslation! (or is it “</a:t>
            </a:r>
            <a:r>
              <a:rPr lang="en-US" b="1" dirty="0" smtClean="0"/>
              <a:t>T</a:t>
            </a:r>
            <a:r>
              <a:rPr lang="en-US" dirty="0" smtClean="0"/>
              <a:t>echnology”?)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 smtClean="0"/>
              <a:t>Confusion surrounding “captioning” and “CART” </a:t>
            </a:r>
            <a:r>
              <a:rPr lang="en-US" dirty="0" smtClean="0"/>
              <a:t>– only providers need to know what equipment/software is required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745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2931"/>
            <a:ext cx="9144000" cy="101123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Informal Survey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058" y="4321023"/>
            <a:ext cx="9144000" cy="124403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Do you think NCRA should entertain the idea of changing the term "CART" to something which more clearly describes what it actually </a:t>
            </a:r>
            <a:r>
              <a:rPr lang="en-US" sz="2400" b="1" dirty="0" smtClean="0"/>
              <a:t>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2942" y="1875638"/>
            <a:ext cx="96061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following question was posted on c2cc’s Facebook page, NCRA’s Facebook page and the Yahoo! Broadcast Captioners Forum</a:t>
            </a:r>
          </a:p>
          <a:p>
            <a:pPr algn="ctr"/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which pages’ members are comprised of Captioners, CART Providers, </a:t>
            </a:r>
          </a:p>
          <a:p>
            <a:pPr algn="ctr"/>
            <a:r>
              <a:rPr lang="en-US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Court Reporters, Students, and Consumers</a:t>
            </a:r>
            <a:endParaRPr lang="en-US" sz="24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6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1"/>
            <a:ext cx="10515600" cy="68381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Results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724025" y="2389201"/>
            <a:ext cx="8458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2cc Facebook Results: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51 	Yes</a:t>
            </a:r>
          </a:p>
          <a:p>
            <a:r>
              <a:rPr lang="en-US" dirty="0" smtClean="0"/>
              <a:t>	0	No</a:t>
            </a:r>
          </a:p>
          <a:p>
            <a:r>
              <a:rPr lang="en-US" dirty="0" smtClean="0"/>
              <a:t>	14 	Maybe</a:t>
            </a:r>
          </a:p>
          <a:p>
            <a:endParaRPr lang="en-US" dirty="0" smtClean="0"/>
          </a:p>
          <a:p>
            <a:r>
              <a:rPr lang="en-US" b="1" dirty="0" smtClean="0"/>
              <a:t>NCRA CART Facebook Results:</a:t>
            </a:r>
          </a:p>
          <a:p>
            <a:r>
              <a:rPr lang="en-US" b="1" dirty="0" smtClean="0"/>
              <a:t>	13 	Yes</a:t>
            </a:r>
          </a:p>
          <a:p>
            <a:r>
              <a:rPr lang="en-US" dirty="0" smtClean="0"/>
              <a:t>	0	No</a:t>
            </a:r>
          </a:p>
          <a:p>
            <a:r>
              <a:rPr lang="en-US" dirty="0" smtClean="0"/>
              <a:t>	8	Maybe</a:t>
            </a:r>
          </a:p>
          <a:p>
            <a:endParaRPr lang="en-US" dirty="0" smtClean="0"/>
          </a:p>
          <a:p>
            <a:r>
              <a:rPr lang="en-US" b="1" dirty="0" smtClean="0"/>
              <a:t>Yahoo! Broadcast Captioners Group Poll Results:</a:t>
            </a:r>
          </a:p>
          <a:p>
            <a:r>
              <a:rPr lang="en-US" b="1" dirty="0" smtClean="0"/>
              <a:t>	70 	Yes</a:t>
            </a:r>
          </a:p>
          <a:p>
            <a:r>
              <a:rPr lang="en-US" dirty="0" smtClean="0"/>
              <a:t>	22 	No</a:t>
            </a:r>
          </a:p>
          <a:p>
            <a:r>
              <a:rPr lang="en-US" dirty="0" smtClean="0"/>
              <a:t>	6 	Maybe/Need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64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053" y="2647181"/>
            <a:ext cx="82732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134 	Yes</a:t>
            </a:r>
          </a:p>
          <a:p>
            <a:pPr lvl="0">
              <a:lnSpc>
                <a:spcPct val="200000"/>
              </a:lnSpc>
            </a:pPr>
            <a:r>
              <a:rPr lang="en-US" sz="3200" dirty="0" smtClean="0">
                <a:solidFill>
                  <a:prstClr val="black"/>
                </a:solidFill>
              </a:rPr>
              <a:t>22 	No</a:t>
            </a:r>
          </a:p>
          <a:p>
            <a:pPr lvl="0">
              <a:lnSpc>
                <a:spcPct val="200000"/>
              </a:lnSpc>
            </a:pPr>
            <a:r>
              <a:rPr lang="en-US" sz="3200" dirty="0" smtClean="0">
                <a:solidFill>
                  <a:prstClr val="black"/>
                </a:solidFill>
              </a:rPr>
              <a:t>28 	Maybe/Need More Information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Combined Results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9177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9696678"/>
              </p:ext>
            </p:extLst>
          </p:nvPr>
        </p:nvGraphicFramePr>
        <p:xfrm>
          <a:off x="3467100" y="2619375"/>
          <a:ext cx="5019675" cy="394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Should NCRA Entertain </a:t>
            </a:r>
            <a:br>
              <a:rPr lang="en-US" b="1" dirty="0" smtClean="0"/>
            </a:br>
            <a:r>
              <a:rPr lang="en-US" b="1" dirty="0" smtClean="0"/>
              <a:t>Changing the Term “CART”?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829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3" grpId="1">
        <p:bldSub>
          <a:bldChart bld="category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9cb4d0-63ec-4f2c-b58b-164861654137"/>
  <p:tag name="__PE_ORIG_SIZE" val="5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922316d-018e-44d2-bf43-26c4779557f9"/>
  <p:tag name="__PE_ORIG_SIZE" val="5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989bd87-1eb6-4245-9030-572edd1267ab"/>
  <p:tag name="__PE_ORIG_SIZE" val="5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62d0b9-daa0-47d6-8453-0e23bb7d3b59"/>
  <p:tag name="__PE_ORIG_SIZE" val="5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1111</TotalTime>
  <Words>1457</Words>
  <Application>Microsoft Office PowerPoint</Application>
  <PresentationFormat>Custom</PresentationFormat>
  <Paragraphs>213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Ion Boardroom</vt:lpstr>
      <vt:lpstr>Captioning: A New World   </vt:lpstr>
      <vt:lpstr>A New World</vt:lpstr>
      <vt:lpstr>Slide 3</vt:lpstr>
      <vt:lpstr>Slide 4</vt:lpstr>
      <vt:lpstr>Why Change?</vt:lpstr>
      <vt:lpstr>Informal Survey</vt:lpstr>
      <vt:lpstr>Results</vt:lpstr>
      <vt:lpstr>Combined Results</vt:lpstr>
      <vt:lpstr>Should NCRA Entertain  Changing the Term “CART”?</vt:lpstr>
      <vt:lpstr>Then what?</vt:lpstr>
      <vt:lpstr>In the Past</vt:lpstr>
      <vt:lpstr>Now</vt:lpstr>
      <vt:lpstr>We are captioners!</vt:lpstr>
      <vt:lpstr>Slide 14</vt:lpstr>
      <vt:lpstr>Captioning Matters campaign</vt:lpstr>
      <vt:lpstr>Captioning Matters’ Mission</vt:lpstr>
      <vt:lpstr>Focused goals</vt:lpstr>
      <vt:lpstr>Educate</vt:lpstr>
      <vt:lpstr>Best Practices</vt:lpstr>
      <vt:lpstr>Advocacy</vt:lpstr>
      <vt:lpstr>Empower Consumers</vt:lpstr>
      <vt:lpstr>Benefits</vt:lpstr>
      <vt:lpstr>Benefits (continued)</vt:lpstr>
      <vt:lpstr>Next steps…</vt:lpstr>
      <vt:lpstr>Slide 25</vt:lpstr>
      <vt:lpstr>FAQs when booking a captioning job</vt:lpstr>
      <vt:lpstr>Slide 27</vt:lpstr>
      <vt:lpstr>Slide 28</vt:lpstr>
      <vt:lpstr>Slide 29</vt:lpstr>
      <vt:lpstr>What are your COIs doing for you?</vt:lpstr>
      <vt:lpstr>From left to right: Mike Cano, RMR, CRR, CBC, CCP; Darlene Pickard, RDR, CRR, CBC, CCP; Ray Wathen, Texas HLAA; Deanna Baker, FAPR, RMR; Lisa Richardson, RPR, CRR, CBC, CCP; Valerie Safford-Mallis, HLAA board member; Karyn Menck, RDR, CRR, CBC, CCP; Adam Finkel, assistant director, NCRA government relations; Diane Humphrey; and April Balcomb, RPR, CRR, CBC, CCP.</vt:lpstr>
      <vt:lpstr>What does next year look like?</vt:lpstr>
      <vt:lpstr>  Heidi Thomas &amp; Anne Bowline – board liaisons </vt:lpstr>
      <vt:lpstr>Slide 34</vt:lpstr>
      <vt:lpstr>Slide 35</vt:lpstr>
      <vt:lpstr>Slide 36</vt:lpstr>
      <vt:lpstr>It is not the strongest of the species that survive, nor the most intelligent, but the one most responsive to change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Captioning: A New World</dc:title>
  <dc:creator>Jen Schuck</dc:creator>
  <cp:lastModifiedBy>bschall</cp:lastModifiedBy>
  <cp:revision>42</cp:revision>
  <dcterms:created xsi:type="dcterms:W3CDTF">2014-07-20T20:14:18Z</dcterms:created>
  <dcterms:modified xsi:type="dcterms:W3CDTF">2014-08-25T18:26:57Z</dcterms:modified>
</cp:coreProperties>
</file>